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4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22254-478E-4F80-86B7-BEE59D7FCCC4}" type="datetimeFigureOut">
              <a:rPr lang="ru-RU" smtClean="0"/>
              <a:t>02.09.2026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19B-A974-478C-84AF-6B8FD47C11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823951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22254-478E-4F80-86B7-BEE59D7FCCC4}" type="datetimeFigureOut">
              <a:rPr lang="ru-RU" smtClean="0"/>
              <a:t>02.09.2026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19B-A974-478C-84AF-6B8FD47C11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6392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22254-478E-4F80-86B7-BEE59D7FCCC4}" type="datetimeFigureOut">
              <a:rPr lang="ru-RU" smtClean="0"/>
              <a:t>02.09.2026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19B-A974-478C-84AF-6B8FD47C11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7906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22254-478E-4F80-86B7-BEE59D7FCCC4}" type="datetimeFigureOut">
              <a:rPr lang="ru-RU" smtClean="0"/>
              <a:t>02.09.2026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19B-A974-478C-84AF-6B8FD47C11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58754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22254-478E-4F80-86B7-BEE59D7FCCC4}" type="datetimeFigureOut">
              <a:rPr lang="ru-RU" smtClean="0"/>
              <a:t>02.09.2026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19B-A974-478C-84AF-6B8FD47C11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89977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22254-478E-4F80-86B7-BEE59D7FCCC4}" type="datetimeFigureOut">
              <a:rPr lang="ru-RU" smtClean="0"/>
              <a:t>02.09.2026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19B-A974-478C-84AF-6B8FD47C11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33327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22254-478E-4F80-86B7-BEE59D7FCCC4}" type="datetimeFigureOut">
              <a:rPr lang="ru-RU" smtClean="0"/>
              <a:t>02.09.2026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19B-A974-478C-84AF-6B8FD47C11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1040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22254-478E-4F80-86B7-BEE59D7FCCC4}" type="datetimeFigureOut">
              <a:rPr lang="ru-RU" smtClean="0"/>
              <a:t>02.09.2026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19B-A974-478C-84AF-6B8FD47C11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97304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22254-478E-4F80-86B7-BEE59D7FCCC4}" type="datetimeFigureOut">
              <a:rPr lang="ru-RU" smtClean="0"/>
              <a:t>02.09.2026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19B-A974-478C-84AF-6B8FD47C11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47820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22254-478E-4F80-86B7-BEE59D7FCCC4}" type="datetimeFigureOut">
              <a:rPr lang="ru-RU" smtClean="0"/>
              <a:t>02.09.2026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19B-A974-478C-84AF-6B8FD47C11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25910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22254-478E-4F80-86B7-BEE59D7FCCC4}" type="datetimeFigureOut">
              <a:rPr lang="ru-RU" smtClean="0"/>
              <a:t>02.09.2026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0CA19B-A974-478C-84AF-6B8FD47C11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21046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22254-478E-4F80-86B7-BEE59D7FCCC4}" type="datetimeFigureOut">
              <a:rPr lang="ru-RU" smtClean="0"/>
              <a:t>02.09.2026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0CA19B-A974-478C-84AF-6B8FD47C1168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46596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2200" y="153922"/>
            <a:ext cx="10001250" cy="53499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</p:pic>
      <p:sp>
        <p:nvSpPr>
          <p:cNvPr id="6" name="Прямоугольник 5"/>
          <p:cNvSpPr/>
          <p:nvPr/>
        </p:nvSpPr>
        <p:spPr>
          <a:xfrm>
            <a:off x="1670050" y="153922"/>
            <a:ext cx="91757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 smtClean="0"/>
              <a:t>MIHICTEPCTBO </a:t>
            </a:r>
            <a:r>
              <a:rPr lang="ru-RU" sz="1200" b="1" dirty="0" smtClean="0"/>
              <a:t>ОСВІТИ </a:t>
            </a:r>
            <a:r>
              <a:rPr lang="en-US" sz="1200" b="1" dirty="0" smtClean="0"/>
              <a:t>I </a:t>
            </a:r>
            <a:r>
              <a:rPr lang="ru-RU" sz="1200" b="1" dirty="0" smtClean="0"/>
              <a:t>НАУКИ УКРАЇНИ</a:t>
            </a:r>
          </a:p>
          <a:p>
            <a:pPr algn="ctr"/>
            <a:r>
              <a:rPr lang="ru-RU" sz="1200" b="1" dirty="0" smtClean="0"/>
              <a:t>ЦЕНТРАЛЬНОУКРАЇНСЬКИЙ НАЦІОНАЛЬНИЙ ТЕХНІЧНИЙ УНІВЕРСИТЕТ (ЦНТУ)</a:t>
            </a:r>
          </a:p>
          <a:p>
            <a:pPr algn="ctr"/>
            <a:r>
              <a:rPr lang="ru-RU" sz="1200" b="1" dirty="0" smtClean="0"/>
              <a:t>Кафедра економіки, підприємництва</a:t>
            </a:r>
          </a:p>
          <a:p>
            <a:pPr algn="ctr"/>
            <a:r>
              <a:rPr lang="ru-RU" sz="1200" b="1" dirty="0" smtClean="0"/>
              <a:t>та готельно-ресторанної справи</a:t>
            </a:r>
            <a:endParaRPr lang="ru-RU" sz="1200" b="1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403350" y="1339334"/>
            <a:ext cx="9505950" cy="89255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/>
              <a:t>ПРЕЗЕНТАЦІЯ ВИБІРКОВОЇ НАВЧАЛЬНОЇ ДИСЦИПЛІНИ</a:t>
            </a:r>
          </a:p>
          <a:p>
            <a:pPr algn="ctr"/>
            <a:endParaRPr lang="ru-RU" dirty="0" smtClean="0"/>
          </a:p>
          <a:p>
            <a:pPr algn="ctr"/>
            <a:r>
              <a:rPr lang="ru-RU" sz="2000" b="1" u="sng" dirty="0" smtClean="0">
                <a:solidFill>
                  <a:srgbClr val="002060"/>
                </a:solidFill>
              </a:rPr>
              <a:t>ДИПЛОМАТИЧНИЙ ЕТИКЕТ ТА ПРОТОКОЛ</a:t>
            </a:r>
            <a:endParaRPr lang="ru-RU" sz="2000" b="1" u="sng" dirty="0">
              <a:solidFill>
                <a:srgbClr val="00206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2447" y="153922"/>
            <a:ext cx="823965" cy="93202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7071" y="153922"/>
            <a:ext cx="953879" cy="953879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rgbClr val="002060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1466850" y="2478385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i="1" dirty="0" smtClean="0"/>
              <a:t>Викладач:</a:t>
            </a:r>
          </a:p>
          <a:p>
            <a:r>
              <a:rPr lang="ru-RU" sz="1400" b="1" dirty="0" smtClean="0"/>
              <a:t>БУГАЄВА МАРІЯ ВІКТОРІВНА</a:t>
            </a:r>
            <a:r>
              <a:rPr lang="ru-RU" sz="1400" dirty="0" smtClean="0"/>
              <a:t>, </a:t>
            </a:r>
          </a:p>
          <a:p>
            <a:r>
              <a:rPr lang="ru-RU" sz="1400" dirty="0" smtClean="0"/>
              <a:t>кандидат економічних наук, професор,</a:t>
            </a:r>
          </a:p>
          <a:p>
            <a:r>
              <a:rPr lang="ru-RU" sz="1400" dirty="0" smtClean="0"/>
              <a:t>професор кафедри економіки, підприємництва та ГРС</a:t>
            </a:r>
            <a:endParaRPr lang="ru-RU" sz="1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244600" y="4055586"/>
            <a:ext cx="6096000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002060"/>
            </a:solidFill>
          </a:ln>
        </p:spPr>
        <p:txBody>
          <a:bodyPr>
            <a:spAutoFit/>
          </a:bodyPr>
          <a:lstStyle/>
          <a:p>
            <a:r>
              <a:rPr lang="ru-RU" sz="1600" i="1" dirty="0" smtClean="0"/>
              <a:t>Вибіркова дисципліна</a:t>
            </a:r>
          </a:p>
          <a:p>
            <a:r>
              <a:rPr lang="ru-RU" sz="1600" i="1" dirty="0" smtClean="0"/>
              <a:t>Форма контролю: залік</a:t>
            </a:r>
          </a:p>
          <a:p>
            <a:r>
              <a:rPr lang="ru-RU" sz="1600" i="1" dirty="0" smtClean="0"/>
              <a:t>Загальна кількість кредитів – 4, годин – 120, у т.ч. </a:t>
            </a:r>
          </a:p>
          <a:p>
            <a:r>
              <a:rPr lang="ru-RU" sz="1600" i="1" dirty="0" smtClean="0"/>
              <a:t>Формат: очний (</a:t>
            </a:r>
            <a:r>
              <a:rPr lang="en-US" sz="1600" i="1" dirty="0" smtClean="0"/>
              <a:t>offline / face to face) / </a:t>
            </a:r>
            <a:r>
              <a:rPr lang="ru-RU" sz="1600" i="1" dirty="0" smtClean="0"/>
              <a:t>дистанційний (</a:t>
            </a:r>
            <a:r>
              <a:rPr lang="en-US" sz="1600" i="1" dirty="0" smtClean="0"/>
              <a:t>online).</a:t>
            </a:r>
          </a:p>
          <a:p>
            <a:r>
              <a:rPr lang="ru-RU" sz="1600" i="1" dirty="0" smtClean="0"/>
              <a:t>Мова викладання: українська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942743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" y="144299"/>
            <a:ext cx="11544300" cy="649712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7680" y="711488"/>
            <a:ext cx="11277600" cy="51398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Мета і завдання дисципліни</a:t>
            </a:r>
          </a:p>
          <a:p>
            <a:pPr algn="ctr"/>
            <a:endParaRPr lang="ru-RU" sz="2000" b="1" dirty="0" smtClean="0"/>
          </a:p>
          <a:p>
            <a:r>
              <a:rPr lang="ru-RU" b="1" dirty="0" smtClean="0"/>
              <a:t>     Мета дисципліни </a:t>
            </a:r>
            <a:r>
              <a:rPr lang="ru-RU" i="1" dirty="0" smtClean="0">
                <a:solidFill>
                  <a:srgbClr val="002060"/>
                </a:solidFill>
              </a:rPr>
              <a:t>полягає у формуванні у здобувачів освіти системи теоретичних знань і практичних навичок щодо застосування норм дипломатичного протоколу, міжнародного, ділового та світського етикету, організації офіційних заходів, ведення протокольної комунікації та забезпечення належного рівня професійної поведінки у міжнародному й офіційному середовищі.</a:t>
            </a:r>
          </a:p>
          <a:p>
            <a:endParaRPr lang="ru-RU" dirty="0" smtClean="0"/>
          </a:p>
          <a:p>
            <a:r>
              <a:rPr lang="ru-RU" dirty="0" smtClean="0"/>
              <a:t>     </a:t>
            </a:r>
            <a:r>
              <a:rPr lang="ru-RU" b="1" dirty="0" smtClean="0"/>
              <a:t>Предметом дисципліни </a:t>
            </a:r>
            <a:r>
              <a:rPr lang="ru-RU" i="1" dirty="0" smtClean="0">
                <a:solidFill>
                  <a:srgbClr val="002060"/>
                </a:solidFill>
              </a:rPr>
              <a:t>є теоретичні засади, принципи, норми, правила та практичні механізми дипломатичного протоколу й етикету, зокрема протокольне старшинство, державна символіка, організація офіційних візитів, зустрічей, переговорів і прийомів, дипломатичне листування, міжкультурна комунікація, професійний імідж та поведінка під час офіційних заходів.</a:t>
            </a:r>
          </a:p>
          <a:p>
            <a:endParaRPr lang="ru-RU" dirty="0" smtClean="0"/>
          </a:p>
          <a:p>
            <a:pPr algn="ctr"/>
            <a:r>
              <a:rPr lang="ru-RU" dirty="0" smtClean="0">
                <a:solidFill>
                  <a:schemeClr val="accent2"/>
                </a:solidFill>
              </a:rPr>
              <a:t>Завдання дисципліни полягає у формуванні знань і практичних навичок щодо застосування норм дипломатичного протоколу та етикету, визначення протокольного старшинства, використання державної й національної символіки, організації офіційних зустрічей, візитів, переговорів і прийомів, підготовки протокольних документів, ведення дипломатичного листування, дотримання вимог до зовнішнього вигляду, культури мовлення та поведінки, а також запобігання протокольним помилкам і репутаційним ризикам у міжнародній та професійній діяльності.</a:t>
            </a:r>
            <a:endParaRPr lang="ru-RU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02058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266" y="123826"/>
            <a:ext cx="11675534" cy="6734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7118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133" y="1"/>
            <a:ext cx="11480799" cy="663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265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312" y="67733"/>
            <a:ext cx="11842088" cy="6578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15495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343" y="85033"/>
            <a:ext cx="11811000" cy="6563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439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333" y="340783"/>
            <a:ext cx="11048999" cy="6215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1170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754" y="255465"/>
            <a:ext cx="11449538" cy="6440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6979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3631" y="403957"/>
            <a:ext cx="10839938" cy="609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9897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830" y="163784"/>
            <a:ext cx="11609829" cy="6534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4455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257</Words>
  <Application>Microsoft Office PowerPoint</Application>
  <PresentationFormat>Широкоэкранный</PresentationFormat>
  <Paragraphs>23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BMW</dc:creator>
  <cp:lastModifiedBy>BMW</cp:lastModifiedBy>
  <cp:revision>9</cp:revision>
  <dcterms:created xsi:type="dcterms:W3CDTF">2026-09-02T10:26:36Z</dcterms:created>
  <dcterms:modified xsi:type="dcterms:W3CDTF">2026-09-02T13:24:02Z</dcterms:modified>
</cp:coreProperties>
</file>