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nva Sans" panose="020B0604020202020204" charset="0"/>
      <p:regular r:id="rId15"/>
    </p:embeddedFont>
    <p:embeddedFont>
      <p:font typeface="Canva Sans Bold" panose="020B0604020202020204" charset="0"/>
      <p:regular r:id="rId16"/>
    </p:embeddedFont>
    <p:embeddedFont>
      <p:font typeface="Gotham Bold" panose="020B0604020202020204" charset="0"/>
      <p:regular r:id="rId17"/>
    </p:embeddedFont>
    <p:embeddedFont>
      <p:font typeface="Libra Serif Modern" panose="020B0604020202020204" charset="0"/>
      <p:regular r:id="rId18"/>
    </p:embeddedFont>
    <p:embeddedFont>
      <p:font typeface="Libra Serif Modern Bold" panose="020B0604020202020204" charset="0"/>
      <p:regular r:id="rId19"/>
    </p:embeddedFont>
    <p:embeddedFont>
      <p:font typeface="Merriweather" panose="020B0604020202020204" charset="-52"/>
      <p:regular r:id="rId20"/>
    </p:embeddedFont>
    <p:embeddedFont>
      <p:font typeface="Poppins" panose="020B0604020202020204" charset="0"/>
      <p:regular r:id="rId21"/>
    </p:embeddedFont>
    <p:embeddedFont>
      <p:font typeface="Poppins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450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 rot="2700000">
            <a:off x="9466067" y="8139056"/>
            <a:ext cx="7888591" cy="2997847"/>
            <a:chOff x="0" y="0"/>
            <a:chExt cx="2077654" cy="7895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77654" cy="789556"/>
            </a:xfrm>
            <a:custGeom>
              <a:avLst/>
              <a:gdLst/>
              <a:ahLst/>
              <a:cxnLst/>
              <a:rect l="l" t="t" r="r" b="b"/>
              <a:pathLst>
                <a:path w="2077654" h="789556">
                  <a:moveTo>
                    <a:pt x="0" y="0"/>
                  </a:moveTo>
                  <a:lnTo>
                    <a:pt x="2077654" y="0"/>
                  </a:lnTo>
                  <a:lnTo>
                    <a:pt x="2077654" y="789556"/>
                  </a:lnTo>
                  <a:lnTo>
                    <a:pt x="0" y="78955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77654" cy="827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13536748" y="10637312"/>
            <a:ext cx="7888591" cy="3759738"/>
            <a:chOff x="0" y="0"/>
            <a:chExt cx="2077654" cy="9902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77654" cy="990219"/>
            </a:xfrm>
            <a:custGeom>
              <a:avLst/>
              <a:gdLst/>
              <a:ahLst/>
              <a:cxnLst/>
              <a:rect l="l" t="t" r="r" b="b"/>
              <a:pathLst>
                <a:path w="2077654" h="990219">
                  <a:moveTo>
                    <a:pt x="0" y="0"/>
                  </a:moveTo>
                  <a:lnTo>
                    <a:pt x="2077654" y="0"/>
                  </a:lnTo>
                  <a:lnTo>
                    <a:pt x="2077654" y="990219"/>
                  </a:lnTo>
                  <a:lnTo>
                    <a:pt x="0" y="990219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77654" cy="1028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2700000">
            <a:off x="8372073" y="-3694936"/>
            <a:ext cx="8362177" cy="2915300"/>
            <a:chOff x="0" y="0"/>
            <a:chExt cx="2202384" cy="7678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02384" cy="767816"/>
            </a:xfrm>
            <a:custGeom>
              <a:avLst/>
              <a:gdLst/>
              <a:ahLst/>
              <a:cxnLst/>
              <a:rect l="l" t="t" r="r" b="b"/>
              <a:pathLst>
                <a:path w="2202384" h="767816">
                  <a:moveTo>
                    <a:pt x="0" y="0"/>
                  </a:moveTo>
                  <a:lnTo>
                    <a:pt x="2202384" y="0"/>
                  </a:lnTo>
                  <a:lnTo>
                    <a:pt x="2202384" y="767816"/>
                  </a:lnTo>
                  <a:lnTo>
                    <a:pt x="0" y="767816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202384" cy="805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2700000">
            <a:off x="13906826" y="-2313159"/>
            <a:ext cx="5527534" cy="11927506"/>
            <a:chOff x="0" y="0"/>
            <a:chExt cx="1455811" cy="31414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5811" cy="3141401"/>
            </a:xfrm>
            <a:custGeom>
              <a:avLst/>
              <a:gdLst/>
              <a:ahLst/>
              <a:cxnLst/>
              <a:rect l="l" t="t" r="r" b="b"/>
              <a:pathLst>
                <a:path w="1455811" h="3141401">
                  <a:moveTo>
                    <a:pt x="0" y="0"/>
                  </a:moveTo>
                  <a:lnTo>
                    <a:pt x="1455811" y="0"/>
                  </a:lnTo>
                  <a:lnTo>
                    <a:pt x="1455811" y="3141401"/>
                  </a:lnTo>
                  <a:lnTo>
                    <a:pt x="0" y="3141401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55811" cy="3179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84081" y="957508"/>
            <a:ext cx="8371983" cy="837198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9668794" y="1142221"/>
            <a:ext cx="8002557" cy="800255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3"/>
              <a:stretch>
                <a:fillRect l="-2188" b="-2188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426403" y="3073686"/>
            <a:ext cx="10424316" cy="2137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4"/>
              </a:lnSpc>
            </a:pPr>
            <a:r>
              <a:rPr lang="en-US" sz="5744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СПОЖИВЧА ПОВЕДІНКА </a:t>
            </a:r>
          </a:p>
          <a:p>
            <a:pPr algn="ctr">
              <a:lnSpc>
                <a:spcPts val="5514"/>
              </a:lnSpc>
            </a:pPr>
            <a:r>
              <a:rPr lang="en-US" sz="5744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В ІНДУСТРІЇ ГОСТИННОСТІ</a:t>
            </a:r>
          </a:p>
        </p:txBody>
      </p:sp>
      <p:sp>
        <p:nvSpPr>
          <p:cNvPr id="20" name="Freeform 20"/>
          <p:cNvSpPr/>
          <p:nvPr/>
        </p:nvSpPr>
        <p:spPr>
          <a:xfrm>
            <a:off x="9037406" y="244573"/>
            <a:ext cx="2684216" cy="2684216"/>
          </a:xfrm>
          <a:custGeom>
            <a:avLst/>
            <a:gdLst/>
            <a:ahLst/>
            <a:cxnLst/>
            <a:rect l="l" t="t" r="r" b="b"/>
            <a:pathLst>
              <a:path w="2684216" h="2684216">
                <a:moveTo>
                  <a:pt x="0" y="0"/>
                </a:moveTo>
                <a:lnTo>
                  <a:pt x="2684216" y="0"/>
                </a:lnTo>
                <a:lnTo>
                  <a:pt x="2684216" y="2684216"/>
                </a:lnTo>
                <a:lnTo>
                  <a:pt x="0" y="26842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0" y="0"/>
            <a:ext cx="3125701" cy="3125701"/>
          </a:xfrm>
          <a:custGeom>
            <a:avLst/>
            <a:gdLst/>
            <a:ahLst/>
            <a:cxnLst/>
            <a:rect l="l" t="t" r="r" b="b"/>
            <a:pathLst>
              <a:path w="3125701" h="3125701">
                <a:moveTo>
                  <a:pt x="0" y="0"/>
                </a:moveTo>
                <a:lnTo>
                  <a:pt x="3125701" y="0"/>
                </a:lnTo>
                <a:lnTo>
                  <a:pt x="3125701" y="3125701"/>
                </a:lnTo>
                <a:lnTo>
                  <a:pt x="0" y="31257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426403" y="5927209"/>
            <a:ext cx="8852148" cy="1381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Викладач: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b="1">
                <a:solidFill>
                  <a:srgbClr val="000000"/>
                </a:solidFill>
                <a:latin typeface="Libra Serif Modern Bold"/>
                <a:ea typeface="Libra Serif Modern Bold"/>
                <a:cs typeface="Libra Serif Modern Bold"/>
                <a:sym typeface="Libra Serif Modern Bold"/>
              </a:rPr>
              <a:t>ЗАДОРОЖНЯ ЛАРИСА МИХАЙЛІВНА</a:t>
            </a:r>
            <a:r>
              <a:rPr lang="en-US" sz="2599">
                <a:solidFill>
                  <a:srgbClr val="000000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</a:p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старший викладач кафедри економіки, підприємництва та ГРС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26403" y="7981264"/>
            <a:ext cx="7737574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Вибіркова дисципліна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Форма контролю: залік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Загальна кількість кредитів – 4, годин – 120, у т.ч. 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Формат: очний (offline / face to face) / дистанційний (online).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Мова викладання: українська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 rot="2700000">
            <a:off x="-534854" y="9370435"/>
            <a:ext cx="10417725" cy="4592618"/>
            <a:chOff x="0" y="0"/>
            <a:chExt cx="2743763" cy="12095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43763" cy="1209578"/>
            </a:xfrm>
            <a:custGeom>
              <a:avLst/>
              <a:gdLst/>
              <a:ahLst/>
              <a:cxnLst/>
              <a:rect l="l" t="t" r="r" b="b"/>
              <a:pathLst>
                <a:path w="2743763" h="1209578">
                  <a:moveTo>
                    <a:pt x="0" y="0"/>
                  </a:moveTo>
                  <a:lnTo>
                    <a:pt x="2743763" y="0"/>
                  </a:lnTo>
                  <a:lnTo>
                    <a:pt x="2743763" y="1209578"/>
                  </a:lnTo>
                  <a:lnTo>
                    <a:pt x="0" y="1209578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43763" cy="1247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-6083551" y="753418"/>
            <a:ext cx="15327856" cy="3615083"/>
            <a:chOff x="0" y="0"/>
            <a:chExt cx="4036966" cy="95212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6966" cy="952121"/>
            </a:xfrm>
            <a:custGeom>
              <a:avLst/>
              <a:gdLst/>
              <a:ahLst/>
              <a:cxnLst/>
              <a:rect l="l" t="t" r="r" b="b"/>
              <a:pathLst>
                <a:path w="4036966" h="952121">
                  <a:moveTo>
                    <a:pt x="0" y="0"/>
                  </a:moveTo>
                  <a:lnTo>
                    <a:pt x="4036966" y="0"/>
                  </a:lnTo>
                  <a:lnTo>
                    <a:pt x="4036966" y="952121"/>
                  </a:lnTo>
                  <a:lnTo>
                    <a:pt x="0" y="952121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036966" cy="990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2417" y="1029197"/>
            <a:ext cx="8371983" cy="837198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347130" y="1213910"/>
            <a:ext cx="8002557" cy="800255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3"/>
              <a:stretch>
                <a:fillRect l="-25994" r="-24005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5699881" y="6696143"/>
            <a:ext cx="11313101" cy="2555528"/>
            <a:chOff x="0" y="0"/>
            <a:chExt cx="904682" cy="2043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04682" cy="204360"/>
            </a:xfrm>
            <a:custGeom>
              <a:avLst/>
              <a:gdLst/>
              <a:ahLst/>
              <a:cxnLst/>
              <a:rect l="l" t="t" r="r" b="b"/>
              <a:pathLst>
                <a:path w="904682" h="204360">
                  <a:moveTo>
                    <a:pt x="203200" y="0"/>
                  </a:moveTo>
                  <a:lnTo>
                    <a:pt x="904682" y="0"/>
                  </a:lnTo>
                  <a:lnTo>
                    <a:pt x="701482" y="204360"/>
                  </a:lnTo>
                  <a:lnTo>
                    <a:pt x="0" y="20436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01600" y="-38100"/>
              <a:ext cx="701482" cy="242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855897" y="6702772"/>
            <a:ext cx="4176135" cy="2542270"/>
            <a:chOff x="0" y="0"/>
            <a:chExt cx="1099887" cy="66956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9888" cy="669569"/>
            </a:xfrm>
            <a:custGeom>
              <a:avLst/>
              <a:gdLst/>
              <a:ahLst/>
              <a:cxnLst/>
              <a:rect l="l" t="t" r="r" b="b"/>
              <a:pathLst>
                <a:path w="1099888" h="669569">
                  <a:moveTo>
                    <a:pt x="0" y="0"/>
                  </a:moveTo>
                  <a:lnTo>
                    <a:pt x="1099888" y="0"/>
                  </a:lnTo>
                  <a:lnTo>
                    <a:pt x="1099888" y="669569"/>
                  </a:lnTo>
                  <a:lnTo>
                    <a:pt x="0" y="669569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099887" cy="707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984758" y="311032"/>
            <a:ext cx="8742369" cy="172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5"/>
              </a:lnSpc>
            </a:pPr>
            <a:r>
              <a:rPr lang="en-US" sz="3882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МЕТА І ЗАВДАННЯ ДИСЦИПЛІНИ</a:t>
            </a:r>
          </a:p>
          <a:p>
            <a:pPr algn="l">
              <a:lnSpc>
                <a:spcPts val="8655"/>
              </a:lnSpc>
              <a:spcBef>
                <a:spcPct val="0"/>
              </a:spcBef>
            </a:pPr>
            <a:endParaRPr lang="en-US" sz="3882" b="1">
              <a:solidFill>
                <a:srgbClr val="365486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270044" y="2253719"/>
            <a:ext cx="7171705" cy="421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121A27"/>
                </a:solidFill>
                <a:latin typeface="Poppins Bold"/>
                <a:ea typeface="Poppins Bold"/>
                <a:cs typeface="Poppins Bold"/>
                <a:sym typeface="Poppins Bold"/>
              </a:rPr>
              <a:t>Мета дисципліни</a:t>
            </a:r>
            <a:r>
              <a:rPr lang="en-US" sz="1829">
                <a:solidFill>
                  <a:srgbClr val="121A27"/>
                </a:solidFill>
                <a:latin typeface="Poppins"/>
                <a:ea typeface="Poppins"/>
                <a:cs typeface="Poppins"/>
                <a:sym typeface="Poppins"/>
              </a:rPr>
              <a:t> полягає у формуванні у здобувачів освіти системного розуміння закономірностей споживчої поведінки в індустрії гостинності та практичних навичок дослідження, прогнозування й урахування поведінкових моделей гостей під час проєктування готельних, ресторанних і кейтерингових послуг, клієнтського досвіду та комунікацій.</a:t>
            </a:r>
          </a:p>
          <a:p>
            <a:pPr algn="just">
              <a:lnSpc>
                <a:spcPts val="2560"/>
              </a:lnSpc>
            </a:pPr>
            <a:endParaRPr lang="en-US" sz="1829">
              <a:solidFill>
                <a:srgbClr val="121A2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60"/>
              </a:lnSpc>
              <a:spcBef>
                <a:spcPct val="0"/>
              </a:spcBef>
            </a:pPr>
            <a:r>
              <a:rPr lang="en-US" sz="1829" b="1">
                <a:solidFill>
                  <a:srgbClr val="121A27"/>
                </a:solidFill>
                <a:latin typeface="Poppins Bold"/>
                <a:ea typeface="Poppins Bold"/>
                <a:cs typeface="Poppins Bold"/>
                <a:sym typeface="Poppins Bold"/>
              </a:rPr>
              <a:t>Предметом дисципліни</a:t>
            </a:r>
            <a:r>
              <a:rPr lang="en-US" sz="1829">
                <a:solidFill>
                  <a:srgbClr val="121A27"/>
                </a:solidFill>
                <a:latin typeface="Poppins"/>
                <a:ea typeface="Poppins"/>
                <a:cs typeface="Poppins"/>
                <a:sym typeface="Poppins"/>
              </a:rPr>
              <a:t> є мотиви, потреби, сприйняття, емоції, установки, рішення та поведінкові реакції споживачів готельних, ресторанних і кейтерингових послуг, а також методи їх дослідження й інструменти управління клієнтським досвідом.</a:t>
            </a:r>
          </a:p>
          <a:p>
            <a:pPr algn="just">
              <a:lnSpc>
                <a:spcPts val="2560"/>
              </a:lnSpc>
              <a:spcBef>
                <a:spcPct val="0"/>
              </a:spcBef>
            </a:pPr>
            <a:endParaRPr lang="en-US" sz="1829">
              <a:solidFill>
                <a:srgbClr val="121A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072459" y="6793125"/>
            <a:ext cx="9940523" cy="232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Завдання дисципліни</a:t>
            </a: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полягають у вивченні сучасних моделей поведінки споживачів гостинності; дослідженні психологічних, соціальних, культурних, ситуаційних і цифрових чинників вибору; опануванні інструментів Customer Persona та Customer Journey Map; аналізі впливу сенсорного середовища, ціни, меню, відгуків і рейтингів; формуванні навичок дослідження задоволеності, лояльності та сервісного відновлення; використанні CRM, персоналізації та аналітики поведінкових даних.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 rot="2700000">
            <a:off x="8988834" y="7941380"/>
            <a:ext cx="7888591" cy="4347666"/>
            <a:chOff x="0" y="0"/>
            <a:chExt cx="2077654" cy="11450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77654" cy="1145064"/>
            </a:xfrm>
            <a:custGeom>
              <a:avLst/>
              <a:gdLst/>
              <a:ahLst/>
              <a:cxnLst/>
              <a:rect l="l" t="t" r="r" b="b"/>
              <a:pathLst>
                <a:path w="2077654" h="1145064">
                  <a:moveTo>
                    <a:pt x="0" y="0"/>
                  </a:moveTo>
                  <a:lnTo>
                    <a:pt x="2077654" y="0"/>
                  </a:lnTo>
                  <a:lnTo>
                    <a:pt x="2077654" y="1145064"/>
                  </a:lnTo>
                  <a:lnTo>
                    <a:pt x="0" y="1145064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77654" cy="11831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9599802" y="-2894677"/>
            <a:ext cx="7888591" cy="6075742"/>
            <a:chOff x="0" y="0"/>
            <a:chExt cx="2077654" cy="16001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77654" cy="1600196"/>
            </a:xfrm>
            <a:custGeom>
              <a:avLst/>
              <a:gdLst/>
              <a:ahLst/>
              <a:cxnLst/>
              <a:rect l="l" t="t" r="r" b="b"/>
              <a:pathLst>
                <a:path w="2077654" h="1600196">
                  <a:moveTo>
                    <a:pt x="0" y="0"/>
                  </a:moveTo>
                  <a:lnTo>
                    <a:pt x="2077654" y="0"/>
                  </a:lnTo>
                  <a:lnTo>
                    <a:pt x="2077654" y="1600196"/>
                  </a:lnTo>
                  <a:lnTo>
                    <a:pt x="0" y="1600196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77654" cy="1638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2700000">
            <a:off x="13723715" y="-1871091"/>
            <a:ext cx="6777892" cy="11927506"/>
            <a:chOff x="0" y="0"/>
            <a:chExt cx="1785124" cy="31414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85124" cy="3141401"/>
            </a:xfrm>
            <a:custGeom>
              <a:avLst/>
              <a:gdLst/>
              <a:ahLst/>
              <a:cxnLst/>
              <a:rect l="l" t="t" r="r" b="b"/>
              <a:pathLst>
                <a:path w="1785124" h="3141401">
                  <a:moveTo>
                    <a:pt x="0" y="0"/>
                  </a:moveTo>
                  <a:lnTo>
                    <a:pt x="1785124" y="0"/>
                  </a:lnTo>
                  <a:lnTo>
                    <a:pt x="1785124" y="3141401"/>
                  </a:lnTo>
                  <a:lnTo>
                    <a:pt x="0" y="3141401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785124" cy="3179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2700000">
            <a:off x="13766738" y="11157566"/>
            <a:ext cx="7888591" cy="6075742"/>
            <a:chOff x="0" y="0"/>
            <a:chExt cx="2077654" cy="160019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77654" cy="1600196"/>
            </a:xfrm>
            <a:custGeom>
              <a:avLst/>
              <a:gdLst/>
              <a:ahLst/>
              <a:cxnLst/>
              <a:rect l="l" t="t" r="r" b="b"/>
              <a:pathLst>
                <a:path w="2077654" h="1600196">
                  <a:moveTo>
                    <a:pt x="0" y="0"/>
                  </a:moveTo>
                  <a:lnTo>
                    <a:pt x="2077654" y="0"/>
                  </a:lnTo>
                  <a:lnTo>
                    <a:pt x="2077654" y="1600196"/>
                  </a:lnTo>
                  <a:lnTo>
                    <a:pt x="0" y="1600196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077654" cy="1638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82595" y="1306887"/>
            <a:ext cx="6243361" cy="7673225"/>
            <a:chOff x="0" y="0"/>
            <a:chExt cx="930626" cy="11437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30626" cy="1143759"/>
            </a:xfrm>
            <a:custGeom>
              <a:avLst/>
              <a:gdLst/>
              <a:ahLst/>
              <a:cxnLst/>
              <a:rect l="l" t="t" r="r" b="b"/>
              <a:pathLst>
                <a:path w="930626" h="1143759">
                  <a:moveTo>
                    <a:pt x="0" y="0"/>
                  </a:moveTo>
                  <a:lnTo>
                    <a:pt x="930626" y="0"/>
                  </a:lnTo>
                  <a:lnTo>
                    <a:pt x="930626" y="1143759"/>
                  </a:lnTo>
                  <a:lnTo>
                    <a:pt x="0" y="114375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0499304" y="1490862"/>
            <a:ext cx="5929567" cy="7305275"/>
            <a:chOff x="0" y="0"/>
            <a:chExt cx="918645" cy="113177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8645" cy="1131778"/>
            </a:xfrm>
            <a:custGeom>
              <a:avLst/>
              <a:gdLst/>
              <a:ahLst/>
              <a:cxnLst/>
              <a:rect l="l" t="t" r="r" b="b"/>
              <a:pathLst>
                <a:path w="918645" h="1131778">
                  <a:moveTo>
                    <a:pt x="0" y="0"/>
                  </a:moveTo>
                  <a:lnTo>
                    <a:pt x="918645" y="0"/>
                  </a:lnTo>
                  <a:lnTo>
                    <a:pt x="918645" y="1131778"/>
                  </a:lnTo>
                  <a:lnTo>
                    <a:pt x="0" y="1131778"/>
                  </a:lnTo>
                  <a:close/>
                </a:path>
              </a:pathLst>
            </a:custGeom>
            <a:blipFill>
              <a:blip r:embed="rId3"/>
              <a:stretch>
                <a:fillRect l="-6982" r="-77818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773912" y="-893784"/>
            <a:ext cx="7040131" cy="2200672"/>
            <a:chOff x="0" y="0"/>
            <a:chExt cx="1854191" cy="57960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54191" cy="579601"/>
            </a:xfrm>
            <a:custGeom>
              <a:avLst/>
              <a:gdLst/>
              <a:ahLst/>
              <a:cxnLst/>
              <a:rect l="l" t="t" r="r" b="b"/>
              <a:pathLst>
                <a:path w="1854191" h="579601">
                  <a:moveTo>
                    <a:pt x="0" y="0"/>
                  </a:moveTo>
                  <a:lnTo>
                    <a:pt x="1854191" y="0"/>
                  </a:lnTo>
                  <a:lnTo>
                    <a:pt x="1854191" y="579601"/>
                  </a:lnTo>
                  <a:lnTo>
                    <a:pt x="0" y="579601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854191" cy="6177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-2524897" y="-1997562"/>
            <a:ext cx="4390061" cy="2207557"/>
            <a:chOff x="0" y="0"/>
            <a:chExt cx="406400" cy="20436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06400" cy="204360"/>
            </a:xfrm>
            <a:custGeom>
              <a:avLst/>
              <a:gdLst/>
              <a:ahLst/>
              <a:cxnLst/>
              <a:rect l="l" t="t" r="r" b="b"/>
              <a:pathLst>
                <a:path w="406400" h="204360">
                  <a:moveTo>
                    <a:pt x="203200" y="0"/>
                  </a:moveTo>
                  <a:lnTo>
                    <a:pt x="406400" y="0"/>
                  </a:lnTo>
                  <a:lnTo>
                    <a:pt x="203200" y="204360"/>
                  </a:lnTo>
                  <a:lnTo>
                    <a:pt x="0" y="20436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101600" y="-38100"/>
              <a:ext cx="203200" cy="2424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10164" y="1567164"/>
            <a:ext cx="9301374" cy="8811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розумінн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сутності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особливостей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споживчої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поведінки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в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готельному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ресторанному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й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кейтеринговому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бізнесі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визначенн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потреб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мотивів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цінностей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очікувань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різних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сегментів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гостей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аналізі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психологічних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механізмів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вибору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когнітивних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упереджень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емоційних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реакцій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споживачів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оцінюванн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впливу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атмосфери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сенсорних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стимулів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і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дизайну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сервісного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середовища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на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поведінку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гостя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дослідженн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соціальних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культурних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і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поколіннєвих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моделей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споживання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побудов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Customer Persona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Customer Journey Map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для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підприємств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гостинності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аналіз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цифрової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поведінки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онлайн-відгуків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рейтингів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UGC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електронного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«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сарафанного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радіо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»;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розумінн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психології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ціни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цінності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знижок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апсейлу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крос-сейлу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динамічного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ціноутворення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застосуванн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принципів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menu engineering з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позиції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споживчого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вибору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опануванн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методів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дослідження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поведінки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гостей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: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спостереження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опитування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інтерв’ю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mystery guest,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аналіз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відгуків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і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цифрового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сліду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використанн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CRM,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програм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лояльності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персоналізації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інструментів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штучного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інтелекту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з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урахуванням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етичних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вимог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і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приватності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формуванн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навичок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роботи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зі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скаргами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,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сервісними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невдачами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service recovery;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оцінюванн</a:t>
            </a:r>
            <a:r>
              <a:rPr lang="uk-UA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клієнтського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досвіду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за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показниками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NPS, CSAT, CES, retention rate;</a:t>
            </a:r>
          </a:p>
          <a:p>
            <a:pPr marL="416473" lvl="1" indent="-208236" algn="l">
              <a:lnSpc>
                <a:spcPts val="3028"/>
              </a:lnSpc>
              <a:buFont typeface="Arial"/>
              <a:buChar char="•"/>
            </a:pPr>
            <a:r>
              <a:rPr lang="en-US" sz="1929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аналіз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сучасних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трендів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поведінки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споживачів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гостинності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та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розробленні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практичних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рекомендацій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для</a:t>
            </a:r>
            <a:r>
              <a:rPr lang="en-US" sz="1929" dirty="0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 </a:t>
            </a:r>
            <a:r>
              <a:rPr lang="en-US" sz="1929" dirty="0" err="1">
                <a:solidFill>
                  <a:srgbClr val="121A27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підприємств</a:t>
            </a:r>
            <a:endParaRPr lang="en-US" sz="1929" dirty="0">
              <a:solidFill>
                <a:srgbClr val="121A27"/>
              </a:solidFill>
              <a:latin typeface="Libra Serif Modern"/>
              <a:ea typeface="Libra Serif Modern"/>
              <a:cs typeface="Libra Serif Modern"/>
              <a:sym typeface="Libra Serif Modern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210164" y="70068"/>
            <a:ext cx="7703075" cy="86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82"/>
              </a:lnSpc>
              <a:spcBef>
                <a:spcPct val="0"/>
              </a:spcBef>
            </a:pPr>
            <a:r>
              <a:rPr lang="en-US" sz="5130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ОСНОВНІ ЗАВДАННЯ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700000">
            <a:off x="1397904" y="1114185"/>
            <a:ext cx="953746" cy="95374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700000">
            <a:off x="1801666" y="1364849"/>
            <a:ext cx="953746" cy="95374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2812066" y="2354278"/>
            <a:ext cx="1543050" cy="487678"/>
            <a:chOff x="0" y="0"/>
            <a:chExt cx="406400" cy="1284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6100056" y="2354278"/>
            <a:ext cx="1543050" cy="487678"/>
            <a:chOff x="0" y="0"/>
            <a:chExt cx="406400" cy="1284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92853" y="1826592"/>
            <a:ext cx="2963848" cy="3766419"/>
            <a:chOff x="0" y="0"/>
            <a:chExt cx="1269644" cy="16134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2700000">
            <a:off x="1451272" y="1167553"/>
            <a:ext cx="847010" cy="84701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2700000">
            <a:off x="4682182" y="1114185"/>
            <a:ext cx="953746" cy="95374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-2700000">
            <a:off x="5085944" y="1364849"/>
            <a:ext cx="953746" cy="953746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677131" y="1826592"/>
            <a:ext cx="2963848" cy="3766419"/>
            <a:chOff x="0" y="0"/>
            <a:chExt cx="1269644" cy="16134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2700000">
            <a:off x="4735550" y="1167553"/>
            <a:ext cx="847010" cy="847010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2700000">
            <a:off x="7966460" y="1114185"/>
            <a:ext cx="953746" cy="953746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-2700000">
            <a:off x="8370222" y="1364849"/>
            <a:ext cx="953746" cy="953746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5400000">
            <a:off x="9384334" y="2354278"/>
            <a:ext cx="1543050" cy="487678"/>
            <a:chOff x="0" y="0"/>
            <a:chExt cx="406400" cy="12844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 rot="5400000">
            <a:off x="12668612" y="2354278"/>
            <a:ext cx="1543050" cy="487678"/>
            <a:chOff x="0" y="0"/>
            <a:chExt cx="406400" cy="12844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961409" y="1826592"/>
            <a:ext cx="2963848" cy="3766419"/>
            <a:chOff x="0" y="0"/>
            <a:chExt cx="1269644" cy="161344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 rot="-2700000">
            <a:off x="8019828" y="1167553"/>
            <a:ext cx="847010" cy="847010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 rot="-2700000">
            <a:off x="11250739" y="1114185"/>
            <a:ext cx="953746" cy="953746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 rot="-2700000">
            <a:off x="11654500" y="1364849"/>
            <a:ext cx="953746" cy="953746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0245687" y="1826592"/>
            <a:ext cx="2963848" cy="3766419"/>
            <a:chOff x="0" y="0"/>
            <a:chExt cx="1269644" cy="1613446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 rot="-2700000">
            <a:off x="11304106" y="1167553"/>
            <a:ext cx="847010" cy="847010"/>
            <a:chOff x="0" y="0"/>
            <a:chExt cx="812800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 rot="-2700000">
            <a:off x="14535017" y="1114185"/>
            <a:ext cx="953746" cy="953746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-2700000">
            <a:off x="14938779" y="1364849"/>
            <a:ext cx="953746" cy="953746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3529966" y="1826592"/>
            <a:ext cx="2963848" cy="3766419"/>
            <a:chOff x="0" y="0"/>
            <a:chExt cx="1269644" cy="1613446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 rot="-2700000">
            <a:off x="14588384" y="1167553"/>
            <a:ext cx="847010" cy="847010"/>
            <a:chOff x="0" y="0"/>
            <a:chExt cx="812800" cy="8128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74" name="TextBox 7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-974276" y="328297"/>
            <a:ext cx="16542000" cy="131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5484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ПРОГРАМА НАВЧАЛЬНОЇ ДИСЦИПЛІНИ</a:t>
            </a:r>
          </a:p>
          <a:p>
            <a:pPr algn="ctr">
              <a:lnSpc>
                <a:spcPts val="5045"/>
              </a:lnSpc>
            </a:pPr>
            <a:endParaRPr lang="en-US" sz="5484" b="1">
              <a:solidFill>
                <a:srgbClr val="365486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1587862" y="1431724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01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872140" y="1431724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02</a:t>
            </a:r>
          </a:p>
        </p:txBody>
      </p:sp>
      <p:grpSp>
        <p:nvGrpSpPr>
          <p:cNvPr id="78" name="Group 78"/>
          <p:cNvGrpSpPr/>
          <p:nvPr/>
        </p:nvGrpSpPr>
        <p:grpSpPr>
          <a:xfrm rot="2700000">
            <a:off x="-3800679" y="8705731"/>
            <a:ext cx="7888591" cy="2544753"/>
            <a:chOff x="0" y="0"/>
            <a:chExt cx="2077654" cy="670223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2077654" cy="670223"/>
            </a:xfrm>
            <a:custGeom>
              <a:avLst/>
              <a:gdLst/>
              <a:ahLst/>
              <a:cxnLst/>
              <a:rect l="l" t="t" r="r" b="b"/>
              <a:pathLst>
                <a:path w="2077654" h="670223">
                  <a:moveTo>
                    <a:pt x="0" y="0"/>
                  </a:moveTo>
                  <a:lnTo>
                    <a:pt x="2077654" y="0"/>
                  </a:lnTo>
                  <a:lnTo>
                    <a:pt x="2077654" y="670223"/>
                  </a:lnTo>
                  <a:lnTo>
                    <a:pt x="0" y="670223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0" name="TextBox 80"/>
            <p:cNvSpPr txBox="1"/>
            <p:nvPr/>
          </p:nvSpPr>
          <p:spPr>
            <a:xfrm>
              <a:off x="0" y="-38100"/>
              <a:ext cx="2077654" cy="7083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" name="Group 81"/>
          <p:cNvGrpSpPr/>
          <p:nvPr/>
        </p:nvGrpSpPr>
        <p:grpSpPr>
          <a:xfrm rot="-8100000">
            <a:off x="14161207" y="-1051937"/>
            <a:ext cx="7888591" cy="2997847"/>
            <a:chOff x="0" y="0"/>
            <a:chExt cx="2077654" cy="789556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2077654" cy="789556"/>
            </a:xfrm>
            <a:custGeom>
              <a:avLst/>
              <a:gdLst/>
              <a:ahLst/>
              <a:cxnLst/>
              <a:rect l="l" t="t" r="r" b="b"/>
              <a:pathLst>
                <a:path w="2077654" h="789556">
                  <a:moveTo>
                    <a:pt x="0" y="0"/>
                  </a:moveTo>
                  <a:lnTo>
                    <a:pt x="2077654" y="0"/>
                  </a:lnTo>
                  <a:lnTo>
                    <a:pt x="2077654" y="789556"/>
                  </a:lnTo>
                  <a:lnTo>
                    <a:pt x="0" y="78955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3" name="TextBox 83"/>
            <p:cNvSpPr txBox="1"/>
            <p:nvPr/>
          </p:nvSpPr>
          <p:spPr>
            <a:xfrm>
              <a:off x="0" y="-38100"/>
              <a:ext cx="2077654" cy="827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 rot="2700000">
            <a:off x="-290690" y="11639419"/>
            <a:ext cx="7888591" cy="3759738"/>
            <a:chOff x="0" y="0"/>
            <a:chExt cx="2077654" cy="990219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2077654" cy="990219"/>
            </a:xfrm>
            <a:custGeom>
              <a:avLst/>
              <a:gdLst/>
              <a:ahLst/>
              <a:cxnLst/>
              <a:rect l="l" t="t" r="r" b="b"/>
              <a:pathLst>
                <a:path w="2077654" h="990219">
                  <a:moveTo>
                    <a:pt x="0" y="0"/>
                  </a:moveTo>
                  <a:lnTo>
                    <a:pt x="2077654" y="0"/>
                  </a:lnTo>
                  <a:lnTo>
                    <a:pt x="2077654" y="990219"/>
                  </a:lnTo>
                  <a:lnTo>
                    <a:pt x="0" y="990219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86" name="TextBox 86"/>
            <p:cNvSpPr txBox="1"/>
            <p:nvPr/>
          </p:nvSpPr>
          <p:spPr>
            <a:xfrm>
              <a:off x="0" y="-38100"/>
              <a:ext cx="2077654" cy="1028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 rot="-8100000">
            <a:off x="9920831" y="-4954168"/>
            <a:ext cx="7888591" cy="3759738"/>
            <a:chOff x="0" y="0"/>
            <a:chExt cx="2077654" cy="990219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2077654" cy="990219"/>
            </a:xfrm>
            <a:custGeom>
              <a:avLst/>
              <a:gdLst/>
              <a:ahLst/>
              <a:cxnLst/>
              <a:rect l="l" t="t" r="r" b="b"/>
              <a:pathLst>
                <a:path w="2077654" h="990219">
                  <a:moveTo>
                    <a:pt x="0" y="0"/>
                  </a:moveTo>
                  <a:lnTo>
                    <a:pt x="2077654" y="0"/>
                  </a:lnTo>
                  <a:lnTo>
                    <a:pt x="2077654" y="990219"/>
                  </a:lnTo>
                  <a:lnTo>
                    <a:pt x="0" y="990219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89" name="TextBox 89"/>
            <p:cNvSpPr txBox="1"/>
            <p:nvPr/>
          </p:nvSpPr>
          <p:spPr>
            <a:xfrm>
              <a:off x="0" y="-38100"/>
              <a:ext cx="2077654" cy="1028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0" name="TextBox 90"/>
          <p:cNvSpPr txBox="1"/>
          <p:nvPr/>
        </p:nvSpPr>
        <p:spPr>
          <a:xfrm>
            <a:off x="345228" y="2284508"/>
            <a:ext cx="2854323" cy="74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Споживач та сучасні моделі поведінки в індустрії гостинності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620371" y="3339713"/>
            <a:ext cx="2513835" cy="215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Сутність і особливості споживчої поведінки в індустрії гостинності, типологія споживачів, сучасні моделі прийняття рішень та роль клієнтського досвіду і вражень у виборі готельних, ресторанних і кейтерингових послуг.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3902138" y="3558788"/>
            <a:ext cx="2513835" cy="144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Потреби, мотиви, цінності й очікування гостей та вплив ціни, якості, сервісу, бренду, локації, атмосфери і рекомендацій на вибір послуг гостинності.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7226353" y="3558788"/>
            <a:ext cx="2513835" cy="1918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Особливості сприйняття, уваги, пам’яті та емоцій споживачів, когнітивні упередження, ефекти першого враження, соціального доказу, дефіциту й якоря та їх вплив на поведінкові рішення гостей.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0470694" y="3558788"/>
            <a:ext cx="2513835" cy="1679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Вплив кольору, освітлення, музики, ароматів, смаку, текстур, дизайну та інших сенсорних стимулів сервісного середовища на емоції, сприйняття і поведінку споживачів.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3754972" y="3701663"/>
            <a:ext cx="2513835" cy="1679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Вплив культури, соціального середовища, способу життя, референтних груп і поколіннєвих особливостей на потреби, очікування та моделі споживання послуг гостинності.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8156418" y="1431724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03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11444094" y="1431724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04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14724974" y="1431724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05</a:t>
            </a:r>
          </a:p>
        </p:txBody>
      </p:sp>
      <p:grpSp>
        <p:nvGrpSpPr>
          <p:cNvPr id="99" name="Group 99"/>
          <p:cNvGrpSpPr/>
          <p:nvPr/>
        </p:nvGrpSpPr>
        <p:grpSpPr>
          <a:xfrm rot="-2700000">
            <a:off x="3009593" y="5579072"/>
            <a:ext cx="953746" cy="953746"/>
            <a:chOff x="0" y="0"/>
            <a:chExt cx="812800" cy="812800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01" name="TextBox 10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2" name="Group 102"/>
          <p:cNvGrpSpPr/>
          <p:nvPr/>
        </p:nvGrpSpPr>
        <p:grpSpPr>
          <a:xfrm rot="-2700000">
            <a:off x="3413355" y="5829736"/>
            <a:ext cx="953746" cy="953746"/>
            <a:chOff x="0" y="0"/>
            <a:chExt cx="812800" cy="812800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04" name="TextBox 10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5" name="Group 105"/>
          <p:cNvGrpSpPr/>
          <p:nvPr/>
        </p:nvGrpSpPr>
        <p:grpSpPr>
          <a:xfrm rot="5400000">
            <a:off x="4423755" y="6819165"/>
            <a:ext cx="1543050" cy="487678"/>
            <a:chOff x="0" y="0"/>
            <a:chExt cx="406400" cy="128442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07" name="TextBox 107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8" name="Group 108"/>
          <p:cNvGrpSpPr/>
          <p:nvPr/>
        </p:nvGrpSpPr>
        <p:grpSpPr>
          <a:xfrm rot="5400000">
            <a:off x="7711745" y="6819165"/>
            <a:ext cx="1543050" cy="487678"/>
            <a:chOff x="0" y="0"/>
            <a:chExt cx="406400" cy="128442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10" name="TextBox 110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2004542" y="6291479"/>
            <a:ext cx="2963848" cy="3766419"/>
            <a:chOff x="0" y="0"/>
            <a:chExt cx="1269644" cy="1613446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13" name="TextBox 113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4" name="Group 114"/>
          <p:cNvGrpSpPr/>
          <p:nvPr/>
        </p:nvGrpSpPr>
        <p:grpSpPr>
          <a:xfrm rot="-2700000">
            <a:off x="3062961" y="5632439"/>
            <a:ext cx="847010" cy="847010"/>
            <a:chOff x="0" y="0"/>
            <a:chExt cx="812800" cy="812800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16" name="TextBox 1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7" name="Group 117"/>
          <p:cNvGrpSpPr/>
          <p:nvPr/>
        </p:nvGrpSpPr>
        <p:grpSpPr>
          <a:xfrm rot="-2700000">
            <a:off x="6293871" y="5579072"/>
            <a:ext cx="953746" cy="953746"/>
            <a:chOff x="0" y="0"/>
            <a:chExt cx="812800" cy="812800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19" name="TextBox 1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0" name="Group 120"/>
          <p:cNvGrpSpPr/>
          <p:nvPr/>
        </p:nvGrpSpPr>
        <p:grpSpPr>
          <a:xfrm rot="-2700000">
            <a:off x="6697633" y="5829736"/>
            <a:ext cx="953746" cy="953746"/>
            <a:chOff x="0" y="0"/>
            <a:chExt cx="812800" cy="812800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22" name="TextBox 1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5288820" y="6291479"/>
            <a:ext cx="2963848" cy="3766419"/>
            <a:chOff x="0" y="0"/>
            <a:chExt cx="1269644" cy="1613446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25" name="TextBox 125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6" name="Group 126"/>
          <p:cNvGrpSpPr/>
          <p:nvPr/>
        </p:nvGrpSpPr>
        <p:grpSpPr>
          <a:xfrm rot="-2700000">
            <a:off x="6347239" y="5632439"/>
            <a:ext cx="847010" cy="847010"/>
            <a:chOff x="0" y="0"/>
            <a:chExt cx="812800" cy="812800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28" name="TextBox 12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9" name="Group 129"/>
          <p:cNvGrpSpPr/>
          <p:nvPr/>
        </p:nvGrpSpPr>
        <p:grpSpPr>
          <a:xfrm rot="-2700000">
            <a:off x="9578149" y="5579072"/>
            <a:ext cx="953746" cy="953746"/>
            <a:chOff x="0" y="0"/>
            <a:chExt cx="812800" cy="812800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31" name="TextBox 13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2" name="Group 132"/>
          <p:cNvGrpSpPr/>
          <p:nvPr/>
        </p:nvGrpSpPr>
        <p:grpSpPr>
          <a:xfrm rot="-2700000">
            <a:off x="9981911" y="5829736"/>
            <a:ext cx="953746" cy="953746"/>
            <a:chOff x="0" y="0"/>
            <a:chExt cx="812800" cy="812800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34" name="TextBox 13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5" name="Group 135"/>
          <p:cNvGrpSpPr/>
          <p:nvPr/>
        </p:nvGrpSpPr>
        <p:grpSpPr>
          <a:xfrm rot="5400000">
            <a:off x="10996023" y="6819165"/>
            <a:ext cx="1543050" cy="487678"/>
            <a:chOff x="0" y="0"/>
            <a:chExt cx="406400" cy="128442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37" name="TextBox 137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8" name="Group 138"/>
          <p:cNvGrpSpPr/>
          <p:nvPr/>
        </p:nvGrpSpPr>
        <p:grpSpPr>
          <a:xfrm rot="5400000">
            <a:off x="14280302" y="6819165"/>
            <a:ext cx="1543050" cy="487678"/>
            <a:chOff x="0" y="0"/>
            <a:chExt cx="406400" cy="128442"/>
          </a:xfrm>
        </p:grpSpPr>
        <p:sp>
          <p:nvSpPr>
            <p:cNvPr id="139" name="Freeform 139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40" name="TextBox 140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1" name="Group 141"/>
          <p:cNvGrpSpPr/>
          <p:nvPr/>
        </p:nvGrpSpPr>
        <p:grpSpPr>
          <a:xfrm>
            <a:off x="8573098" y="6291479"/>
            <a:ext cx="2963848" cy="3766419"/>
            <a:chOff x="0" y="0"/>
            <a:chExt cx="1269644" cy="1613446"/>
          </a:xfrm>
        </p:grpSpPr>
        <p:sp>
          <p:nvSpPr>
            <p:cNvPr id="142" name="Freeform 142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43" name="TextBox 143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4" name="Group 144"/>
          <p:cNvGrpSpPr/>
          <p:nvPr/>
        </p:nvGrpSpPr>
        <p:grpSpPr>
          <a:xfrm rot="-2700000">
            <a:off x="9631517" y="5632439"/>
            <a:ext cx="847010" cy="847010"/>
            <a:chOff x="0" y="0"/>
            <a:chExt cx="812800" cy="812800"/>
          </a:xfrm>
        </p:grpSpPr>
        <p:sp>
          <p:nvSpPr>
            <p:cNvPr id="145" name="Freeform 14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46" name="TextBox 14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7" name="Group 147"/>
          <p:cNvGrpSpPr/>
          <p:nvPr/>
        </p:nvGrpSpPr>
        <p:grpSpPr>
          <a:xfrm rot="-2700000">
            <a:off x="12862428" y="5579072"/>
            <a:ext cx="953746" cy="953746"/>
            <a:chOff x="0" y="0"/>
            <a:chExt cx="812800" cy="812800"/>
          </a:xfrm>
        </p:grpSpPr>
        <p:sp>
          <p:nvSpPr>
            <p:cNvPr id="148" name="Freeform 1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49" name="TextBox 14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0" name="Group 150"/>
          <p:cNvGrpSpPr/>
          <p:nvPr/>
        </p:nvGrpSpPr>
        <p:grpSpPr>
          <a:xfrm rot="-2700000">
            <a:off x="13266190" y="5829736"/>
            <a:ext cx="953746" cy="953746"/>
            <a:chOff x="0" y="0"/>
            <a:chExt cx="812800" cy="812800"/>
          </a:xfrm>
        </p:grpSpPr>
        <p:sp>
          <p:nvSpPr>
            <p:cNvPr id="151" name="Freeform 1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52" name="TextBox 15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3" name="Group 153"/>
          <p:cNvGrpSpPr/>
          <p:nvPr/>
        </p:nvGrpSpPr>
        <p:grpSpPr>
          <a:xfrm>
            <a:off x="11857376" y="6291479"/>
            <a:ext cx="2963848" cy="3766419"/>
            <a:chOff x="0" y="0"/>
            <a:chExt cx="1269644" cy="1613446"/>
          </a:xfrm>
        </p:grpSpPr>
        <p:sp>
          <p:nvSpPr>
            <p:cNvPr id="154" name="Freeform 154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55" name="TextBox 155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6" name="Group 156"/>
          <p:cNvGrpSpPr/>
          <p:nvPr/>
        </p:nvGrpSpPr>
        <p:grpSpPr>
          <a:xfrm rot="-2700000">
            <a:off x="12915795" y="5632439"/>
            <a:ext cx="847010" cy="847010"/>
            <a:chOff x="0" y="0"/>
            <a:chExt cx="812800" cy="812800"/>
          </a:xfrm>
        </p:grpSpPr>
        <p:sp>
          <p:nvSpPr>
            <p:cNvPr id="157" name="Freeform 15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58" name="TextBox 15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9" name="Group 159"/>
          <p:cNvGrpSpPr/>
          <p:nvPr/>
        </p:nvGrpSpPr>
        <p:grpSpPr>
          <a:xfrm rot="-2700000">
            <a:off x="16146706" y="5579072"/>
            <a:ext cx="953746" cy="953746"/>
            <a:chOff x="0" y="0"/>
            <a:chExt cx="812800" cy="812800"/>
          </a:xfrm>
        </p:grpSpPr>
        <p:sp>
          <p:nvSpPr>
            <p:cNvPr id="160" name="Freeform 16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61" name="TextBox 16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2" name="Group 162"/>
          <p:cNvGrpSpPr/>
          <p:nvPr/>
        </p:nvGrpSpPr>
        <p:grpSpPr>
          <a:xfrm rot="-2700000">
            <a:off x="16550468" y="5829736"/>
            <a:ext cx="953746" cy="953746"/>
            <a:chOff x="0" y="0"/>
            <a:chExt cx="812800" cy="812800"/>
          </a:xfrm>
        </p:grpSpPr>
        <p:sp>
          <p:nvSpPr>
            <p:cNvPr id="163" name="Freeform 16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64" name="TextBox 16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5" name="Group 165"/>
          <p:cNvGrpSpPr/>
          <p:nvPr/>
        </p:nvGrpSpPr>
        <p:grpSpPr>
          <a:xfrm>
            <a:off x="15141655" y="6291479"/>
            <a:ext cx="2963848" cy="3766419"/>
            <a:chOff x="0" y="0"/>
            <a:chExt cx="1269644" cy="1613446"/>
          </a:xfrm>
        </p:grpSpPr>
        <p:sp>
          <p:nvSpPr>
            <p:cNvPr id="166" name="Freeform 166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67" name="TextBox 167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8" name="Group 168"/>
          <p:cNvGrpSpPr/>
          <p:nvPr/>
        </p:nvGrpSpPr>
        <p:grpSpPr>
          <a:xfrm rot="-2700000">
            <a:off x="16200074" y="5632439"/>
            <a:ext cx="847010" cy="847010"/>
            <a:chOff x="0" y="0"/>
            <a:chExt cx="812800" cy="812800"/>
          </a:xfrm>
        </p:grpSpPr>
        <p:sp>
          <p:nvSpPr>
            <p:cNvPr id="169" name="Freeform 16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70" name="TextBox 17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1" name="TextBox 171"/>
          <p:cNvSpPr txBox="1"/>
          <p:nvPr/>
        </p:nvSpPr>
        <p:spPr>
          <a:xfrm>
            <a:off x="3199551" y="5896611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06</a:t>
            </a:r>
          </a:p>
        </p:txBody>
      </p:sp>
      <p:sp>
        <p:nvSpPr>
          <p:cNvPr id="172" name="TextBox 172"/>
          <p:cNvSpPr txBox="1"/>
          <p:nvPr/>
        </p:nvSpPr>
        <p:spPr>
          <a:xfrm>
            <a:off x="6483829" y="5896611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07</a:t>
            </a:r>
          </a:p>
        </p:txBody>
      </p:sp>
      <p:sp>
        <p:nvSpPr>
          <p:cNvPr id="173" name="TextBox 173"/>
          <p:cNvSpPr txBox="1"/>
          <p:nvPr/>
        </p:nvSpPr>
        <p:spPr>
          <a:xfrm>
            <a:off x="2229549" y="7740879"/>
            <a:ext cx="2513835" cy="1918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Етапи клієнтського шляху від виникнення потреби та пошуку інформації до отримання послуги й повторного звернення, визначення точок контакту, моментів істини та побудова Customer Journey Map.</a:t>
            </a:r>
          </a:p>
        </p:txBody>
      </p:sp>
      <p:sp>
        <p:nvSpPr>
          <p:cNvPr id="174" name="TextBox 174"/>
          <p:cNvSpPr txBox="1"/>
          <p:nvPr/>
        </p:nvSpPr>
        <p:spPr>
          <a:xfrm>
            <a:off x="5513827" y="7813464"/>
            <a:ext cx="2513835" cy="215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Особливості пошуку, порівняння, вибору, бронювання та замовлення послуг у цифровому середовищі й вплив сайтів, соціальних мереж, онлайн-платформ, фото та відеоконтенту на рішення споживача.</a:t>
            </a:r>
          </a:p>
        </p:txBody>
      </p:sp>
      <p:sp>
        <p:nvSpPr>
          <p:cNvPr id="175" name="TextBox 175"/>
          <p:cNvSpPr txBox="1"/>
          <p:nvPr/>
        </p:nvSpPr>
        <p:spPr>
          <a:xfrm>
            <a:off x="8795593" y="7883754"/>
            <a:ext cx="2513835" cy="1918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Роль онлайн-відгуків, рейтингів, електронного «сарафанного радіо» та користувацького контенту у формуванні довіри, очікувань, вибору й післяспоживчої поведінки гостей.</a:t>
            </a:r>
          </a:p>
        </p:txBody>
      </p:sp>
      <p:sp>
        <p:nvSpPr>
          <p:cNvPr id="176" name="TextBox 176"/>
          <p:cNvSpPr txBox="1"/>
          <p:nvPr/>
        </p:nvSpPr>
        <p:spPr>
          <a:xfrm>
            <a:off x="12079871" y="7864704"/>
            <a:ext cx="2513835" cy="1918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Особливості сприйняття споживачами ціни й цінності послуг, психологічне ціноутворення, референтні ціни, знижки, бонуси, пакетні пропозиції, апсейл, крос-сейл і динамічне ціноутворення.</a:t>
            </a:r>
          </a:p>
        </p:txBody>
      </p:sp>
      <p:sp>
        <p:nvSpPr>
          <p:cNvPr id="177" name="TextBox 177"/>
          <p:cNvSpPr txBox="1"/>
          <p:nvPr/>
        </p:nvSpPr>
        <p:spPr>
          <a:xfrm>
            <a:off x="15364150" y="7883754"/>
            <a:ext cx="2513835" cy="1918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Психологія сприйняття меню, поведінкові закономірності вибору страв та вплив структури, назв, описів, візуального оформлення, цін і цифрових меню на рішення споживача.</a:t>
            </a:r>
          </a:p>
        </p:txBody>
      </p:sp>
      <p:sp>
        <p:nvSpPr>
          <p:cNvPr id="178" name="TextBox 178"/>
          <p:cNvSpPr txBox="1"/>
          <p:nvPr/>
        </p:nvSpPr>
        <p:spPr>
          <a:xfrm>
            <a:off x="9768107" y="5896611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08</a:t>
            </a:r>
          </a:p>
        </p:txBody>
      </p:sp>
      <p:sp>
        <p:nvSpPr>
          <p:cNvPr id="179" name="TextBox 179"/>
          <p:cNvSpPr txBox="1"/>
          <p:nvPr/>
        </p:nvSpPr>
        <p:spPr>
          <a:xfrm>
            <a:off x="13055783" y="5896611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09</a:t>
            </a:r>
          </a:p>
        </p:txBody>
      </p:sp>
      <p:sp>
        <p:nvSpPr>
          <p:cNvPr id="180" name="TextBox 180"/>
          <p:cNvSpPr txBox="1"/>
          <p:nvPr/>
        </p:nvSpPr>
        <p:spPr>
          <a:xfrm>
            <a:off x="16336663" y="5896611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10</a:t>
            </a:r>
          </a:p>
        </p:txBody>
      </p:sp>
      <p:sp>
        <p:nvSpPr>
          <p:cNvPr id="181" name="TextBox 181"/>
          <p:cNvSpPr txBox="1"/>
          <p:nvPr/>
        </p:nvSpPr>
        <p:spPr>
          <a:xfrm>
            <a:off x="3768119" y="2354083"/>
            <a:ext cx="2854323" cy="98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Мотивація та чинники споживчого вибору в індустрії гостинності</a:t>
            </a:r>
          </a:p>
        </p:txBody>
      </p:sp>
      <p:sp>
        <p:nvSpPr>
          <p:cNvPr id="182" name="TextBox 182"/>
          <p:cNvSpPr txBox="1"/>
          <p:nvPr/>
        </p:nvSpPr>
        <p:spPr>
          <a:xfrm>
            <a:off x="7031504" y="2405324"/>
            <a:ext cx="2854323" cy="74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Психологічні механізми споживчого вибору</a:t>
            </a:r>
          </a:p>
        </p:txBody>
      </p:sp>
      <p:sp>
        <p:nvSpPr>
          <p:cNvPr id="183" name="TextBox 183"/>
          <p:cNvSpPr txBox="1"/>
          <p:nvPr/>
        </p:nvSpPr>
        <p:spPr>
          <a:xfrm>
            <a:off x="10315782" y="2405324"/>
            <a:ext cx="2854323" cy="98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Сенсорний маркетинг і нейромаркетинг у формуванні поведінки гостя</a:t>
            </a:r>
          </a:p>
        </p:txBody>
      </p:sp>
      <p:sp>
        <p:nvSpPr>
          <p:cNvPr id="184" name="TextBox 184"/>
          <p:cNvSpPr txBox="1"/>
          <p:nvPr/>
        </p:nvSpPr>
        <p:spPr>
          <a:xfrm>
            <a:off x="13571485" y="2481524"/>
            <a:ext cx="2854323" cy="169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2800" lvl="1" indent="-206400" algn="ctr">
              <a:lnSpc>
                <a:spcPts val="1911"/>
              </a:lnSpc>
              <a:spcBef>
                <a:spcPct val="0"/>
              </a:spcBef>
              <a:buFont typeface="Arial"/>
              <a:buChar char="•"/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Соціальні, культурні та поколіннєві моделі споживчої поведінки</a:t>
            </a:r>
          </a:p>
          <a:p>
            <a:pPr marL="412800" lvl="1" indent="-206400" algn="ctr">
              <a:lnSpc>
                <a:spcPts val="1911"/>
              </a:lnSpc>
              <a:spcBef>
                <a:spcPct val="0"/>
              </a:spcBef>
              <a:buFont typeface="Arial"/>
              <a:buChar char="•"/>
            </a:pPr>
            <a:endParaRPr lang="en-US" sz="1911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1911"/>
              </a:lnSpc>
              <a:spcBef>
                <a:spcPct val="0"/>
              </a:spcBef>
            </a:pPr>
            <a:endParaRPr lang="en-US" sz="1911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5" name="TextBox 185"/>
          <p:cNvSpPr txBox="1"/>
          <p:nvPr/>
        </p:nvSpPr>
        <p:spPr>
          <a:xfrm>
            <a:off x="5398767" y="6755249"/>
            <a:ext cx="2854323" cy="98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Цифрова поведінка споживачів готельних і ресторанних послуг</a:t>
            </a:r>
          </a:p>
        </p:txBody>
      </p:sp>
      <p:sp>
        <p:nvSpPr>
          <p:cNvPr id="186" name="TextBox 186"/>
          <p:cNvSpPr txBox="1"/>
          <p:nvPr/>
        </p:nvSpPr>
        <p:spPr>
          <a:xfrm>
            <a:off x="8662152" y="6806490"/>
            <a:ext cx="2854323" cy="98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Вплив онлайн-відгуків, рейтингів та цифрової репутації на поведінку споживачів</a:t>
            </a:r>
          </a:p>
        </p:txBody>
      </p:sp>
      <p:sp>
        <p:nvSpPr>
          <p:cNvPr id="187" name="TextBox 187"/>
          <p:cNvSpPr txBox="1"/>
          <p:nvPr/>
        </p:nvSpPr>
        <p:spPr>
          <a:xfrm>
            <a:off x="11946430" y="6806490"/>
            <a:ext cx="2854323" cy="74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Поведінкові аспекти сприйняття ціни та цінності послуг</a:t>
            </a:r>
          </a:p>
        </p:txBody>
      </p:sp>
      <p:sp>
        <p:nvSpPr>
          <p:cNvPr id="188" name="TextBox 188"/>
          <p:cNvSpPr txBox="1"/>
          <p:nvPr/>
        </p:nvSpPr>
        <p:spPr>
          <a:xfrm>
            <a:off x="15202133" y="6882690"/>
            <a:ext cx="2854323" cy="74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Меню як інструмент формування споживчого вибору</a:t>
            </a:r>
          </a:p>
        </p:txBody>
      </p:sp>
      <p:sp>
        <p:nvSpPr>
          <p:cNvPr id="189" name="TextBox 189"/>
          <p:cNvSpPr txBox="1"/>
          <p:nvPr/>
        </p:nvSpPr>
        <p:spPr>
          <a:xfrm>
            <a:off x="2004542" y="6755249"/>
            <a:ext cx="2854323" cy="74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Клієнтський шлях та управління точками контакту з гостем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700000">
            <a:off x="2163390" y="2722534"/>
            <a:ext cx="953746" cy="95374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700000">
            <a:off x="2567152" y="2973198"/>
            <a:ext cx="953746" cy="95374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3577552" y="3962627"/>
            <a:ext cx="1543050" cy="487678"/>
            <a:chOff x="0" y="0"/>
            <a:chExt cx="406400" cy="1284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6865542" y="3962627"/>
            <a:ext cx="1543050" cy="487678"/>
            <a:chOff x="0" y="0"/>
            <a:chExt cx="406400" cy="1284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58339" y="3434941"/>
            <a:ext cx="2963848" cy="3766419"/>
            <a:chOff x="0" y="0"/>
            <a:chExt cx="1269644" cy="16134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2700000">
            <a:off x="2216758" y="2775902"/>
            <a:ext cx="847010" cy="84701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2700000">
            <a:off x="5447669" y="2722534"/>
            <a:ext cx="953746" cy="95374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-2700000">
            <a:off x="5851430" y="2973198"/>
            <a:ext cx="953746" cy="953746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442617" y="3434941"/>
            <a:ext cx="2963848" cy="3766419"/>
            <a:chOff x="0" y="0"/>
            <a:chExt cx="1269644" cy="16134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2700000">
            <a:off x="5501036" y="2775902"/>
            <a:ext cx="847010" cy="847010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2700000">
            <a:off x="8731947" y="2722534"/>
            <a:ext cx="953746" cy="953746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-2700000">
            <a:off x="9135709" y="2973198"/>
            <a:ext cx="953746" cy="953746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5400000">
            <a:off x="10149821" y="3962627"/>
            <a:ext cx="1543050" cy="487678"/>
            <a:chOff x="0" y="0"/>
            <a:chExt cx="406400" cy="12844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 rot="5400000">
            <a:off x="13434099" y="3962627"/>
            <a:ext cx="1543050" cy="487678"/>
            <a:chOff x="0" y="0"/>
            <a:chExt cx="406400" cy="12844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06400" cy="128442"/>
            </a:xfrm>
            <a:custGeom>
              <a:avLst/>
              <a:gdLst/>
              <a:ahLst/>
              <a:cxnLst/>
              <a:rect l="l" t="t" r="r" b="b"/>
              <a:pathLst>
                <a:path w="406400" h="128442">
                  <a:moveTo>
                    <a:pt x="203200" y="0"/>
                  </a:moveTo>
                  <a:lnTo>
                    <a:pt x="203200" y="0"/>
                  </a:lnTo>
                  <a:lnTo>
                    <a:pt x="406400" y="128442"/>
                  </a:lnTo>
                  <a:lnTo>
                    <a:pt x="0" y="12844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127000" y="-38100"/>
              <a:ext cx="152400" cy="166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726896" y="3434941"/>
            <a:ext cx="2963848" cy="3766419"/>
            <a:chOff x="0" y="0"/>
            <a:chExt cx="1269644" cy="161344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 rot="-2700000">
            <a:off x="8785314" y="2775902"/>
            <a:ext cx="847010" cy="847010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 rot="-2700000">
            <a:off x="12016225" y="2722534"/>
            <a:ext cx="953746" cy="953746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 rot="-2700000">
            <a:off x="12419987" y="2973198"/>
            <a:ext cx="953746" cy="953746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1011174" y="3434941"/>
            <a:ext cx="2963848" cy="3766419"/>
            <a:chOff x="0" y="0"/>
            <a:chExt cx="1269644" cy="1613446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 rot="-2700000">
            <a:off x="12069593" y="2775902"/>
            <a:ext cx="847010" cy="847010"/>
            <a:chOff x="0" y="0"/>
            <a:chExt cx="812800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 rot="-2700000">
            <a:off x="15300503" y="2722534"/>
            <a:ext cx="953746" cy="953746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-2700000">
            <a:off x="15704265" y="2973198"/>
            <a:ext cx="953746" cy="953746"/>
            <a:chOff x="0" y="0"/>
            <a:chExt cx="812800" cy="8128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4295452" y="3434941"/>
            <a:ext cx="2963848" cy="3766419"/>
            <a:chOff x="0" y="0"/>
            <a:chExt cx="1269644" cy="1613446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269644" cy="1613446"/>
            </a:xfrm>
            <a:custGeom>
              <a:avLst/>
              <a:gdLst/>
              <a:ahLst/>
              <a:cxnLst/>
              <a:rect l="l" t="t" r="r" b="b"/>
              <a:pathLst>
                <a:path w="1269644" h="1613446">
                  <a:moveTo>
                    <a:pt x="0" y="0"/>
                  </a:moveTo>
                  <a:lnTo>
                    <a:pt x="1269644" y="0"/>
                  </a:lnTo>
                  <a:lnTo>
                    <a:pt x="1269644" y="1613446"/>
                  </a:lnTo>
                  <a:lnTo>
                    <a:pt x="0" y="161344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1269644" cy="165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 rot="-2700000">
            <a:off x="15353871" y="2775902"/>
            <a:ext cx="847010" cy="847010"/>
            <a:chOff x="0" y="0"/>
            <a:chExt cx="812800" cy="8128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74" name="TextBox 7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492293" y="1171575"/>
            <a:ext cx="16542000" cy="131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5"/>
              </a:lnSpc>
            </a:pPr>
            <a:r>
              <a:rPr lang="en-US" sz="5484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ПРОГРАМА НАВЧАЛЬНОЇ ДИСЦИПЛІНИ</a:t>
            </a:r>
          </a:p>
          <a:p>
            <a:pPr algn="ctr">
              <a:lnSpc>
                <a:spcPts val="5045"/>
              </a:lnSpc>
            </a:pPr>
            <a:endParaRPr lang="en-US" sz="5484" b="1">
              <a:solidFill>
                <a:srgbClr val="365486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2353348" y="3040073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11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5637626" y="3040073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12</a:t>
            </a:r>
          </a:p>
        </p:txBody>
      </p:sp>
      <p:grpSp>
        <p:nvGrpSpPr>
          <p:cNvPr id="78" name="Group 78"/>
          <p:cNvGrpSpPr/>
          <p:nvPr/>
        </p:nvGrpSpPr>
        <p:grpSpPr>
          <a:xfrm rot="2700000">
            <a:off x="-3800679" y="8705731"/>
            <a:ext cx="7888591" cy="2544753"/>
            <a:chOff x="0" y="0"/>
            <a:chExt cx="2077654" cy="670223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2077654" cy="670223"/>
            </a:xfrm>
            <a:custGeom>
              <a:avLst/>
              <a:gdLst/>
              <a:ahLst/>
              <a:cxnLst/>
              <a:rect l="l" t="t" r="r" b="b"/>
              <a:pathLst>
                <a:path w="2077654" h="670223">
                  <a:moveTo>
                    <a:pt x="0" y="0"/>
                  </a:moveTo>
                  <a:lnTo>
                    <a:pt x="2077654" y="0"/>
                  </a:lnTo>
                  <a:lnTo>
                    <a:pt x="2077654" y="670223"/>
                  </a:lnTo>
                  <a:lnTo>
                    <a:pt x="0" y="670223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0" name="TextBox 80"/>
            <p:cNvSpPr txBox="1"/>
            <p:nvPr/>
          </p:nvSpPr>
          <p:spPr>
            <a:xfrm>
              <a:off x="0" y="-38100"/>
              <a:ext cx="2077654" cy="7083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1" name="Group 81"/>
          <p:cNvGrpSpPr/>
          <p:nvPr/>
        </p:nvGrpSpPr>
        <p:grpSpPr>
          <a:xfrm rot="-8100000">
            <a:off x="14161207" y="-1051937"/>
            <a:ext cx="7888591" cy="2997847"/>
            <a:chOff x="0" y="0"/>
            <a:chExt cx="2077654" cy="789556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2077654" cy="789556"/>
            </a:xfrm>
            <a:custGeom>
              <a:avLst/>
              <a:gdLst/>
              <a:ahLst/>
              <a:cxnLst/>
              <a:rect l="l" t="t" r="r" b="b"/>
              <a:pathLst>
                <a:path w="2077654" h="789556">
                  <a:moveTo>
                    <a:pt x="0" y="0"/>
                  </a:moveTo>
                  <a:lnTo>
                    <a:pt x="2077654" y="0"/>
                  </a:lnTo>
                  <a:lnTo>
                    <a:pt x="2077654" y="789556"/>
                  </a:lnTo>
                  <a:lnTo>
                    <a:pt x="0" y="78955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3" name="TextBox 83"/>
            <p:cNvSpPr txBox="1"/>
            <p:nvPr/>
          </p:nvSpPr>
          <p:spPr>
            <a:xfrm>
              <a:off x="0" y="-38100"/>
              <a:ext cx="2077654" cy="827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 rot="2700000">
            <a:off x="-290690" y="11639419"/>
            <a:ext cx="7888591" cy="3759738"/>
            <a:chOff x="0" y="0"/>
            <a:chExt cx="2077654" cy="990219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2077654" cy="990219"/>
            </a:xfrm>
            <a:custGeom>
              <a:avLst/>
              <a:gdLst/>
              <a:ahLst/>
              <a:cxnLst/>
              <a:rect l="l" t="t" r="r" b="b"/>
              <a:pathLst>
                <a:path w="2077654" h="990219">
                  <a:moveTo>
                    <a:pt x="0" y="0"/>
                  </a:moveTo>
                  <a:lnTo>
                    <a:pt x="2077654" y="0"/>
                  </a:lnTo>
                  <a:lnTo>
                    <a:pt x="2077654" y="990219"/>
                  </a:lnTo>
                  <a:lnTo>
                    <a:pt x="0" y="990219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86" name="TextBox 86"/>
            <p:cNvSpPr txBox="1"/>
            <p:nvPr/>
          </p:nvSpPr>
          <p:spPr>
            <a:xfrm>
              <a:off x="0" y="-38100"/>
              <a:ext cx="2077654" cy="1028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 rot="-8100000">
            <a:off x="9920831" y="-4954168"/>
            <a:ext cx="7888591" cy="3759738"/>
            <a:chOff x="0" y="0"/>
            <a:chExt cx="2077654" cy="990219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2077654" cy="990219"/>
            </a:xfrm>
            <a:custGeom>
              <a:avLst/>
              <a:gdLst/>
              <a:ahLst/>
              <a:cxnLst/>
              <a:rect l="l" t="t" r="r" b="b"/>
              <a:pathLst>
                <a:path w="2077654" h="990219">
                  <a:moveTo>
                    <a:pt x="0" y="0"/>
                  </a:moveTo>
                  <a:lnTo>
                    <a:pt x="2077654" y="0"/>
                  </a:lnTo>
                  <a:lnTo>
                    <a:pt x="2077654" y="990219"/>
                  </a:lnTo>
                  <a:lnTo>
                    <a:pt x="0" y="990219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89" name="TextBox 89"/>
            <p:cNvSpPr txBox="1"/>
            <p:nvPr/>
          </p:nvSpPr>
          <p:spPr>
            <a:xfrm>
              <a:off x="0" y="-38100"/>
              <a:ext cx="2077654" cy="1028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0" name="TextBox 90"/>
          <p:cNvSpPr txBox="1"/>
          <p:nvPr/>
        </p:nvSpPr>
        <p:spPr>
          <a:xfrm>
            <a:off x="1110714" y="3892857"/>
            <a:ext cx="2854323" cy="98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Методи дослідження поведінки споживачів в індустрії гостинності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323808" y="4948062"/>
            <a:ext cx="2641229" cy="1918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Застосування спостереження, опитування, інтерв’ю, фокус-груп, mystery guest, аналізу відгуків, бронювань і цифрового сліду для сегментації споживачів та формування Customer Persona.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4604602" y="4801571"/>
            <a:ext cx="2639879" cy="1918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Використання CRM-систем, поведінкових даних, програм лояльності, персоналізованих пропозицій, штучного інтелекту та рекомендаційних технологій для формування індивідуального клієнтського досвіду.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7949390" y="5052837"/>
            <a:ext cx="2513835" cy="1918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Причини й форми прояву незадоволеності гостей, поведінка споживачів у конфліктних ситуаціях, робота зі скаргами та застосування інструментів service recovery для відновлення довіри.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1251513" y="4930366"/>
            <a:ext cx="2513835" cy="215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Чинники задоволеності, довіри, повторного вибору та прихильності гостей, програми лояльності й гейміфікація та застосування показників NPS, CSAT, CES і retention rate для оцінювання клієнтського досвіду.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4451272" y="5045229"/>
            <a:ext cx="2689002" cy="2156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08"/>
              </a:lnSpc>
              <a:spcBef>
                <a:spcPct val="0"/>
              </a:spcBef>
            </a:pPr>
            <a:r>
              <a:rPr lang="en-US" sz="13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Вплив experience economy, усвідомленого споживання, сталості, локальності, wellness, bleisure, інклюзивності, pet-friendly концепцій, автентичності та персоналізації на формування нових моделей поведінки гостей.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8921904" y="3040073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13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12209580" y="3040073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14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15490461" y="3040073"/>
            <a:ext cx="573831" cy="39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3117" b="1">
                <a:solidFill>
                  <a:srgbClr val="121A27"/>
                </a:solidFill>
                <a:latin typeface="Gotham Bold"/>
                <a:ea typeface="Gotham Bold"/>
                <a:cs typeface="Gotham Bold"/>
                <a:sym typeface="Gotham Bold"/>
              </a:rPr>
              <a:t>15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4533605" y="3962432"/>
            <a:ext cx="2854323" cy="74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Персоналізація клієнтського досвіду та цифрові технології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7794609" y="3843369"/>
            <a:ext cx="2854323" cy="98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Поведінка незадоволених споживачів та сервісне відновлення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1165185" y="3894610"/>
            <a:ext cx="2854323" cy="98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Формування та оцінювання лояльності споживачів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4429082" y="3880322"/>
            <a:ext cx="2854323" cy="122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  <a:spcBef>
                <a:spcPct val="0"/>
              </a:spcBef>
            </a:pPr>
            <a:r>
              <a:rPr lang="en-US" sz="191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Сучасні тренди трансформації споживчої поведінки в індустрії гостинності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 rot="2700000">
            <a:off x="9466067" y="8139056"/>
            <a:ext cx="7888591" cy="2997847"/>
            <a:chOff x="0" y="0"/>
            <a:chExt cx="2077654" cy="7895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77654" cy="789556"/>
            </a:xfrm>
            <a:custGeom>
              <a:avLst/>
              <a:gdLst/>
              <a:ahLst/>
              <a:cxnLst/>
              <a:rect l="l" t="t" r="r" b="b"/>
              <a:pathLst>
                <a:path w="2077654" h="789556">
                  <a:moveTo>
                    <a:pt x="0" y="0"/>
                  </a:moveTo>
                  <a:lnTo>
                    <a:pt x="2077654" y="0"/>
                  </a:lnTo>
                  <a:lnTo>
                    <a:pt x="2077654" y="789556"/>
                  </a:lnTo>
                  <a:lnTo>
                    <a:pt x="0" y="789556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77654" cy="827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13111914" y="11496737"/>
            <a:ext cx="7888591" cy="3759738"/>
            <a:chOff x="0" y="0"/>
            <a:chExt cx="2077654" cy="9902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77654" cy="990219"/>
            </a:xfrm>
            <a:custGeom>
              <a:avLst/>
              <a:gdLst/>
              <a:ahLst/>
              <a:cxnLst/>
              <a:rect l="l" t="t" r="r" b="b"/>
              <a:pathLst>
                <a:path w="2077654" h="990219">
                  <a:moveTo>
                    <a:pt x="0" y="0"/>
                  </a:moveTo>
                  <a:lnTo>
                    <a:pt x="2077654" y="0"/>
                  </a:lnTo>
                  <a:lnTo>
                    <a:pt x="2077654" y="990219"/>
                  </a:lnTo>
                  <a:lnTo>
                    <a:pt x="0" y="990219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77654" cy="1028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2700000">
            <a:off x="8950102" y="-4361362"/>
            <a:ext cx="8362177" cy="2915300"/>
            <a:chOff x="0" y="0"/>
            <a:chExt cx="2202384" cy="7678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02384" cy="767816"/>
            </a:xfrm>
            <a:custGeom>
              <a:avLst/>
              <a:gdLst/>
              <a:ahLst/>
              <a:cxnLst/>
              <a:rect l="l" t="t" r="r" b="b"/>
              <a:pathLst>
                <a:path w="2202384" h="767816">
                  <a:moveTo>
                    <a:pt x="0" y="0"/>
                  </a:moveTo>
                  <a:lnTo>
                    <a:pt x="2202384" y="0"/>
                  </a:lnTo>
                  <a:lnTo>
                    <a:pt x="2202384" y="767816"/>
                  </a:lnTo>
                  <a:lnTo>
                    <a:pt x="0" y="76781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202384" cy="805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2700000">
            <a:off x="13906826" y="-2313159"/>
            <a:ext cx="5527534" cy="11927506"/>
            <a:chOff x="0" y="0"/>
            <a:chExt cx="1455811" cy="31414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5811" cy="3141401"/>
            </a:xfrm>
            <a:custGeom>
              <a:avLst/>
              <a:gdLst/>
              <a:ahLst/>
              <a:cxnLst/>
              <a:rect l="l" t="t" r="r" b="b"/>
              <a:pathLst>
                <a:path w="1455811" h="3141401">
                  <a:moveTo>
                    <a:pt x="0" y="0"/>
                  </a:moveTo>
                  <a:lnTo>
                    <a:pt x="1455811" y="0"/>
                  </a:lnTo>
                  <a:lnTo>
                    <a:pt x="1455811" y="3141401"/>
                  </a:lnTo>
                  <a:lnTo>
                    <a:pt x="0" y="3141401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55811" cy="3179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509646" y="1178728"/>
            <a:ext cx="7749654" cy="3853879"/>
            <a:chOff x="0" y="0"/>
            <a:chExt cx="2041061" cy="101501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41061" cy="1015014"/>
            </a:xfrm>
            <a:custGeom>
              <a:avLst/>
              <a:gdLst/>
              <a:ahLst/>
              <a:cxnLst/>
              <a:rect l="l" t="t" r="r" b="b"/>
              <a:pathLst>
                <a:path w="2041061" h="1015014">
                  <a:moveTo>
                    <a:pt x="0" y="0"/>
                  </a:moveTo>
                  <a:lnTo>
                    <a:pt x="2041061" y="0"/>
                  </a:lnTo>
                  <a:lnTo>
                    <a:pt x="2041061" y="1015014"/>
                  </a:lnTo>
                  <a:lnTo>
                    <a:pt x="0" y="101501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41061" cy="105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509646" y="5249093"/>
            <a:ext cx="7749654" cy="3853879"/>
            <a:chOff x="0" y="0"/>
            <a:chExt cx="2041061" cy="101501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41061" cy="1015014"/>
            </a:xfrm>
            <a:custGeom>
              <a:avLst/>
              <a:gdLst/>
              <a:ahLst/>
              <a:cxnLst/>
              <a:rect l="l" t="t" r="r" b="b"/>
              <a:pathLst>
                <a:path w="2041061" h="1015014">
                  <a:moveTo>
                    <a:pt x="0" y="0"/>
                  </a:moveTo>
                  <a:lnTo>
                    <a:pt x="2041061" y="0"/>
                  </a:lnTo>
                  <a:lnTo>
                    <a:pt x="2041061" y="1015014"/>
                  </a:lnTo>
                  <a:lnTo>
                    <a:pt x="0" y="101501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2041061" cy="105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712736" y="5434117"/>
            <a:ext cx="7343473" cy="3483831"/>
            <a:chOff x="0" y="0"/>
            <a:chExt cx="2139520" cy="101501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39520" cy="1015014"/>
            </a:xfrm>
            <a:custGeom>
              <a:avLst/>
              <a:gdLst/>
              <a:ahLst/>
              <a:cxnLst/>
              <a:rect l="l" t="t" r="r" b="b"/>
              <a:pathLst>
                <a:path w="2139520" h="1015014">
                  <a:moveTo>
                    <a:pt x="0" y="0"/>
                  </a:moveTo>
                  <a:lnTo>
                    <a:pt x="2139520" y="0"/>
                  </a:lnTo>
                  <a:lnTo>
                    <a:pt x="2139520" y="1015014"/>
                  </a:lnTo>
                  <a:lnTo>
                    <a:pt x="0" y="1015014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139520" cy="105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712736" y="1363752"/>
            <a:ext cx="7343473" cy="3483831"/>
            <a:chOff x="0" y="0"/>
            <a:chExt cx="2139520" cy="101501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39520" cy="1015014"/>
            </a:xfrm>
            <a:custGeom>
              <a:avLst/>
              <a:gdLst/>
              <a:ahLst/>
              <a:cxnLst/>
              <a:rect l="l" t="t" r="r" b="b"/>
              <a:pathLst>
                <a:path w="2139520" h="1015014">
                  <a:moveTo>
                    <a:pt x="0" y="0"/>
                  </a:moveTo>
                  <a:lnTo>
                    <a:pt x="2139520" y="0"/>
                  </a:lnTo>
                  <a:lnTo>
                    <a:pt x="2139520" y="1015014"/>
                  </a:lnTo>
                  <a:lnTo>
                    <a:pt x="0" y="1015014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2139520" cy="105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943692" y="6406988"/>
            <a:ext cx="1538089" cy="1538089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943692" y="2336623"/>
            <a:ext cx="1538089" cy="1538089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9275490" y="2573620"/>
            <a:ext cx="874493" cy="1064095"/>
          </a:xfrm>
          <a:custGeom>
            <a:avLst/>
            <a:gdLst/>
            <a:ahLst/>
            <a:cxnLst/>
            <a:rect l="l" t="t" r="r" b="b"/>
            <a:pathLst>
              <a:path w="874493" h="1064095">
                <a:moveTo>
                  <a:pt x="0" y="0"/>
                </a:moveTo>
                <a:lnTo>
                  <a:pt x="874493" y="0"/>
                </a:lnTo>
                <a:lnTo>
                  <a:pt x="874493" y="1064095"/>
                </a:lnTo>
                <a:lnTo>
                  <a:pt x="0" y="10640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9243400" y="6707870"/>
            <a:ext cx="938673" cy="936326"/>
          </a:xfrm>
          <a:custGeom>
            <a:avLst/>
            <a:gdLst/>
            <a:ahLst/>
            <a:cxnLst/>
            <a:rect l="l" t="t" r="r" b="b"/>
            <a:pathLst>
              <a:path w="938673" h="936326">
                <a:moveTo>
                  <a:pt x="0" y="0"/>
                </a:moveTo>
                <a:lnTo>
                  <a:pt x="938673" y="0"/>
                </a:lnTo>
                <a:lnTo>
                  <a:pt x="938673" y="936325"/>
                </a:lnTo>
                <a:lnTo>
                  <a:pt x="0" y="9363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305799" y="3203918"/>
            <a:ext cx="7933042" cy="5651995"/>
            <a:chOff x="0" y="0"/>
            <a:chExt cx="788270" cy="56161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88270" cy="561613"/>
            </a:xfrm>
            <a:custGeom>
              <a:avLst/>
              <a:gdLst/>
              <a:ahLst/>
              <a:cxnLst/>
              <a:rect l="l" t="t" r="r" b="b"/>
              <a:pathLst>
                <a:path w="788270" h="561613">
                  <a:moveTo>
                    <a:pt x="0" y="0"/>
                  </a:moveTo>
                  <a:lnTo>
                    <a:pt x="788270" y="0"/>
                  </a:lnTo>
                  <a:lnTo>
                    <a:pt x="788270" y="561613"/>
                  </a:lnTo>
                  <a:lnTo>
                    <a:pt x="0" y="561613"/>
                  </a:lnTo>
                  <a:close/>
                </a:path>
              </a:pathLst>
            </a:custGeom>
            <a:blipFill>
              <a:blip r:embed="rId7"/>
              <a:stretch>
                <a:fillRect l="-3417" r="-3417"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303028" y="1525677"/>
            <a:ext cx="8412506" cy="1017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4"/>
              </a:lnSpc>
            </a:pPr>
            <a:r>
              <a:rPr lang="en-US" sz="4595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ЗАВДАННЯ ДИСЦИПЛІНИ</a:t>
            </a:r>
          </a:p>
          <a:p>
            <a:pPr algn="l">
              <a:lnSpc>
                <a:spcPts val="3814"/>
              </a:lnSpc>
            </a:pPr>
            <a:endParaRPr lang="en-US" sz="4595" b="1">
              <a:solidFill>
                <a:srgbClr val="365486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303028" y="2377231"/>
            <a:ext cx="6449270" cy="283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15"/>
              </a:lnSpc>
              <a:spcBef>
                <a:spcPct val="0"/>
              </a:spcBef>
            </a:pPr>
            <a:r>
              <a:rPr lang="en-US" sz="1582">
                <a:solidFill>
                  <a:srgbClr val="121A27"/>
                </a:solidFill>
                <a:latin typeface="Poppins"/>
                <a:ea typeface="Poppins"/>
                <a:cs typeface="Poppins"/>
                <a:sym typeface="Poppins"/>
              </a:rPr>
              <a:t>форми навчальної активності здобувачів освіти протягом курсу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890201" y="2023135"/>
            <a:ext cx="5534543" cy="232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endParaRPr/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Питання до додаткової підготовки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Аналіз практичного кейсу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Ситуаційне завдання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Дослідницьке завдання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Аналіз реального споживчого досвіду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endParaRPr lang="en-US" sz="1899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0516878" y="1515250"/>
            <a:ext cx="6323767" cy="76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1"/>
              </a:lnSpc>
              <a:spcBef>
                <a:spcPct val="0"/>
              </a:spcBef>
            </a:pPr>
            <a:r>
              <a:rPr lang="en-US" sz="42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Теоретичні завдання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890201" y="6206330"/>
            <a:ext cx="5534543" cy="299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endParaRPr/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Індивідуальне практичне завдання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Групове проєктне завдання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Поведінковий експеримент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Цифровий практикум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Рольова симуляція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Командний кейс-челендж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AutoNum type="arabicPeriod"/>
            </a:pPr>
            <a:r>
              <a:rPr lang="en-US" sz="18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Мініпроєкт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  <a:endParaRPr lang="en-US" sz="1899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0516878" y="5698445"/>
            <a:ext cx="6323767" cy="76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1"/>
              </a:lnSpc>
              <a:spcBef>
                <a:spcPct val="0"/>
              </a:spcBef>
            </a:pPr>
            <a:r>
              <a:rPr lang="en-US" sz="426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Практичні завдання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080044" y="353889"/>
            <a:ext cx="8572365" cy="47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3"/>
              </a:lnSpc>
            </a:pPr>
            <a:r>
              <a:rPr lang="en-US" sz="3345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КІНЦЕВИЙ РЕЗУЛЬТАТ дисципліни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45384" y="1020780"/>
            <a:ext cx="10468024" cy="9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endParaRPr/>
          </a:p>
          <a:p>
            <a:pPr algn="ctr">
              <a:lnSpc>
                <a:spcPts val="2560"/>
              </a:lnSpc>
            </a:pPr>
            <a:r>
              <a:rPr lang="en-US" sz="1829">
                <a:solidFill>
                  <a:srgbClr val="121A27"/>
                </a:solidFill>
                <a:latin typeface="Poppins"/>
                <a:ea typeface="Poppins"/>
                <a:cs typeface="Poppins"/>
                <a:sym typeface="Poppins"/>
              </a:rPr>
              <a:t>РОЗУМІННЯ ПОВЕДІНКИ ГОСТЯ ТА УПРАВЛІННЯ КЛІЄНТСЬКИМ ДОСВІДОМ</a:t>
            </a:r>
          </a:p>
          <a:p>
            <a:pPr algn="ctr">
              <a:lnSpc>
                <a:spcPts val="2560"/>
              </a:lnSpc>
              <a:spcBef>
                <a:spcPct val="0"/>
              </a:spcBef>
            </a:pPr>
            <a:endParaRPr lang="en-US" sz="1829">
              <a:solidFill>
                <a:srgbClr val="121A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133914" y="1886888"/>
            <a:ext cx="10464625" cy="7907990"/>
            <a:chOff x="0" y="0"/>
            <a:chExt cx="2756115" cy="20827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56115" cy="2082763"/>
            </a:xfrm>
            <a:custGeom>
              <a:avLst/>
              <a:gdLst/>
              <a:ahLst/>
              <a:cxnLst/>
              <a:rect l="l" t="t" r="r" b="b"/>
              <a:pathLst>
                <a:path w="2756115" h="2082763">
                  <a:moveTo>
                    <a:pt x="0" y="0"/>
                  </a:moveTo>
                  <a:lnTo>
                    <a:pt x="2756115" y="0"/>
                  </a:lnTo>
                  <a:lnTo>
                    <a:pt x="2756115" y="2082763"/>
                  </a:lnTo>
                  <a:lnTo>
                    <a:pt x="0" y="2082763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56115" cy="2120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98653" y="2061463"/>
            <a:ext cx="9960647" cy="8421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Після вивчення курсу студент не просто знає, як поводиться споживач, а розуміє логіку його вибору, вміє досліджувати клієнтський досвід і перетворювати поведінкові інсайти на практичні рішення для закладів гостинності.</a:t>
            </a:r>
          </a:p>
          <a:p>
            <a:pPr algn="just">
              <a:lnSpc>
                <a:spcPts val="2560"/>
              </a:lnSpc>
            </a:pPr>
            <a:endParaRPr lang="en-US" sz="1829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1. Розуміння поведінки сучасного гостя</a:t>
            </a: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визначає потреби, мотиви, цінності, очікування та чинники, що впливають на вибір готельних, ресторанних і кейтерингових послуг;</a:t>
            </a: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2. Дослідження клієнтського досвіду</a:t>
            </a:r>
          </a:p>
          <a:p>
            <a:pPr algn="just">
              <a:lnSpc>
                <a:spcPts val="2560"/>
              </a:lnSpc>
            </a:pP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створює Customer Persona і Customer Journey Map, визначає точки контакту, pain points та ключові моменти клієнтського шляху;</a:t>
            </a: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3. Аналіз споживчих рішень</a:t>
            </a:r>
          </a:p>
          <a:p>
            <a:pPr algn="just">
              <a:lnSpc>
                <a:spcPts val="2560"/>
              </a:lnSpc>
            </a:pP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розпізнає психологічні, сенсорні, соціальні, цінові та цифрові чинники, що формують рішення гостя;</a:t>
            </a: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4. Робота з реальною поведінкою споживачів</a:t>
            </a: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аналізує відгуки, рейтинги, меню, цифровий слід, поведінкові дані та реальний досвід гостей;</a:t>
            </a: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5. Управління клієнтським досвідом і лояльністю</a:t>
            </a: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пропонує рішення щодо персоналізації сервісу, роботи зі скаргами, сервісного відновлення та формування повторного вибору;</a:t>
            </a:r>
          </a:p>
          <a:p>
            <a:pPr algn="just">
              <a:lnSpc>
                <a:spcPts val="2560"/>
              </a:lnSpc>
            </a:pPr>
            <a:r>
              <a:rPr lang="en-US" sz="182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6. Адаптація закладу до нового споживача</a:t>
            </a:r>
          </a:p>
          <a:p>
            <a:pPr algn="just">
              <a:lnSpc>
                <a:spcPts val="2560"/>
              </a:lnSpc>
            </a:pP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оцінює сучасні поведінкові тренди та розробляє практичні рішення для вдосконалення продукту, сервісу й клієнтського досвіду.</a:t>
            </a:r>
          </a:p>
          <a:p>
            <a:pPr algn="just">
              <a:lnSpc>
                <a:spcPts val="2560"/>
              </a:lnSpc>
            </a:pPr>
            <a:endParaRPr lang="en-US" sz="182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60"/>
              </a:lnSpc>
            </a:pPr>
            <a:endParaRPr lang="en-US" sz="182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60"/>
              </a:lnSpc>
            </a:pPr>
            <a:endParaRPr lang="en-US" sz="182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60"/>
              </a:lnSpc>
              <a:spcBef>
                <a:spcPct val="0"/>
              </a:spcBef>
            </a:pPr>
            <a:endParaRPr lang="en-US" sz="182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92" y="145466"/>
            <a:ext cx="7500491" cy="105266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5168" y="6705172"/>
            <a:ext cx="22659397" cy="4360896"/>
            <a:chOff x="0" y="0"/>
            <a:chExt cx="5967907" cy="11485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67907" cy="1148549"/>
            </a:xfrm>
            <a:custGeom>
              <a:avLst/>
              <a:gdLst/>
              <a:ahLst/>
              <a:cxnLst/>
              <a:rect l="l" t="t" r="r" b="b"/>
              <a:pathLst>
                <a:path w="5967907" h="1148549">
                  <a:moveTo>
                    <a:pt x="0" y="0"/>
                  </a:moveTo>
                  <a:lnTo>
                    <a:pt x="5967907" y="0"/>
                  </a:lnTo>
                  <a:lnTo>
                    <a:pt x="5967907" y="1148549"/>
                  </a:lnTo>
                  <a:lnTo>
                    <a:pt x="0" y="1148549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967907" cy="1186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41109" y="5556464"/>
            <a:ext cx="7343473" cy="3483831"/>
            <a:chOff x="0" y="0"/>
            <a:chExt cx="2139520" cy="10150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39520" cy="1015014"/>
            </a:xfrm>
            <a:custGeom>
              <a:avLst/>
              <a:gdLst/>
              <a:ahLst/>
              <a:cxnLst/>
              <a:rect l="l" t="t" r="r" b="b"/>
              <a:pathLst>
                <a:path w="2139520" h="1015014">
                  <a:moveTo>
                    <a:pt x="0" y="0"/>
                  </a:moveTo>
                  <a:lnTo>
                    <a:pt x="2139520" y="0"/>
                  </a:lnTo>
                  <a:lnTo>
                    <a:pt x="2139520" y="1015014"/>
                  </a:lnTo>
                  <a:lnTo>
                    <a:pt x="0" y="1015014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139520" cy="105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90563" y="5556464"/>
            <a:ext cx="7343473" cy="3483831"/>
            <a:chOff x="0" y="0"/>
            <a:chExt cx="2139520" cy="10150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39520" cy="1015014"/>
            </a:xfrm>
            <a:custGeom>
              <a:avLst/>
              <a:gdLst/>
              <a:ahLst/>
              <a:cxnLst/>
              <a:rect l="l" t="t" r="r" b="b"/>
              <a:pathLst>
                <a:path w="2139520" h="1015014">
                  <a:moveTo>
                    <a:pt x="0" y="0"/>
                  </a:moveTo>
                  <a:lnTo>
                    <a:pt x="2139520" y="0"/>
                  </a:lnTo>
                  <a:lnTo>
                    <a:pt x="2139520" y="1015014"/>
                  </a:lnTo>
                  <a:lnTo>
                    <a:pt x="0" y="1015014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139520" cy="105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443801" y="4787419"/>
            <a:ext cx="1538089" cy="153808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93255" y="4787419"/>
            <a:ext cx="1538089" cy="153808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4859589" y="5035195"/>
            <a:ext cx="1001097" cy="1034726"/>
          </a:xfrm>
          <a:custGeom>
            <a:avLst/>
            <a:gdLst/>
            <a:ahLst/>
            <a:cxnLst/>
            <a:rect l="l" t="t" r="r" b="b"/>
            <a:pathLst>
              <a:path w="1001097" h="1034726">
                <a:moveTo>
                  <a:pt x="0" y="0"/>
                </a:moveTo>
                <a:lnTo>
                  <a:pt x="1001097" y="0"/>
                </a:lnTo>
                <a:lnTo>
                  <a:pt x="1001097" y="1034726"/>
                </a:lnTo>
                <a:lnTo>
                  <a:pt x="0" y="10347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692229" y="5035195"/>
            <a:ext cx="1034726" cy="1034726"/>
          </a:xfrm>
          <a:custGeom>
            <a:avLst/>
            <a:gdLst/>
            <a:ahLst/>
            <a:cxnLst/>
            <a:rect l="l" t="t" r="r" b="b"/>
            <a:pathLst>
              <a:path w="1034726" h="1034726">
                <a:moveTo>
                  <a:pt x="0" y="0"/>
                </a:moveTo>
                <a:lnTo>
                  <a:pt x="1034726" y="0"/>
                </a:lnTo>
                <a:lnTo>
                  <a:pt x="1034726" y="1034726"/>
                </a:lnTo>
                <a:lnTo>
                  <a:pt x="0" y="10347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541109" y="727389"/>
            <a:ext cx="7490328" cy="2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7"/>
              </a:lnSpc>
            </a:pPr>
            <a:r>
              <a:rPr lang="en-US" sz="3061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СПОЖИВЧА ПОВЕДІНКА ЯК КОНКУРЕНТНА ПЕРЕВАГА</a:t>
            </a:r>
          </a:p>
          <a:p>
            <a:pPr algn="l">
              <a:lnSpc>
                <a:spcPts val="3397"/>
              </a:lnSpc>
            </a:pPr>
            <a:r>
              <a:rPr lang="en-US" sz="3061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МИСТЕЦТВО РОЗУМІТИ ГОСТЯ, ЙОГО ВИБІР ТА ОЧІКУВАННЯ</a:t>
            </a:r>
          </a:p>
          <a:p>
            <a:pPr algn="l">
              <a:lnSpc>
                <a:spcPts val="2509"/>
              </a:lnSpc>
            </a:pPr>
            <a:endParaRPr lang="en-US" sz="3061" b="1">
              <a:solidFill>
                <a:srgbClr val="365486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541109" y="2599182"/>
            <a:ext cx="7171705" cy="1895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</a:pPr>
            <a:r>
              <a:rPr lang="en-US" sz="1829">
                <a:solidFill>
                  <a:srgbClr val="121A27"/>
                </a:solidFill>
                <a:latin typeface="Poppins"/>
                <a:ea typeface="Poppins"/>
                <a:cs typeface="Poppins"/>
                <a:sym typeface="Poppins"/>
              </a:rPr>
              <a:t>Розуміти гостя — означає створювати сервіс, який він обирає, цінує і до якого повертається.</a:t>
            </a:r>
          </a:p>
          <a:p>
            <a:pPr algn="just">
              <a:lnSpc>
                <a:spcPts val="2560"/>
              </a:lnSpc>
            </a:pPr>
            <a:r>
              <a:rPr lang="en-US" sz="1829">
                <a:solidFill>
                  <a:srgbClr val="121A27"/>
                </a:solidFill>
                <a:latin typeface="Poppins"/>
                <a:ea typeface="Poppins"/>
                <a:cs typeface="Poppins"/>
                <a:sym typeface="Poppins"/>
              </a:rPr>
              <a:t>Споживча поведінка допомагає побачити заклад очима гостя, зрозуміти логіку його рішень та перетворити клієнтський досвід на конкурентну перевагу</a:t>
            </a:r>
          </a:p>
          <a:p>
            <a:pPr algn="just">
              <a:lnSpc>
                <a:spcPts val="2560"/>
              </a:lnSpc>
              <a:spcBef>
                <a:spcPct val="0"/>
              </a:spcBef>
            </a:pPr>
            <a:endParaRPr lang="en-US" sz="1829">
              <a:solidFill>
                <a:srgbClr val="121A2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453914" y="6525533"/>
            <a:ext cx="5517863" cy="759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9"/>
              </a:lnSpc>
              <a:spcBef>
                <a:spcPct val="0"/>
              </a:spcBef>
            </a:pPr>
            <a:r>
              <a:rPr lang="en-US" sz="2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Розуміти мотиви та вибір гостя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14364" y="6525533"/>
            <a:ext cx="5942510" cy="759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9"/>
              </a:lnSpc>
              <a:spcBef>
                <a:spcPct val="0"/>
              </a:spcBef>
            </a:pPr>
            <a:r>
              <a:rPr lang="en-US" sz="2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Створювати позитивний клієнтський досвід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30549" y="7037211"/>
            <a:ext cx="6564592" cy="948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</a:pPr>
            <a:endParaRPr/>
          </a:p>
          <a:p>
            <a:pPr algn="just">
              <a:lnSpc>
                <a:spcPts val="2560"/>
              </a:lnSpc>
              <a:spcBef>
                <a:spcPct val="0"/>
              </a:spcBef>
            </a:pP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визначати потреби, очікування, емоції та чинники прийняття рішення;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88193" y="7037211"/>
            <a:ext cx="6564592" cy="948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</a:pP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just">
              <a:lnSpc>
                <a:spcPts val="2560"/>
              </a:lnSpc>
              <a:spcBef>
                <a:spcPct val="0"/>
              </a:spcBef>
            </a:pP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аналізувати шлях гостя, точки контакту та вдосконалювати сервіс;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390563" y="1141663"/>
            <a:ext cx="7343473" cy="3483831"/>
            <a:chOff x="0" y="0"/>
            <a:chExt cx="2139520" cy="101501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39520" cy="1015014"/>
            </a:xfrm>
            <a:custGeom>
              <a:avLst/>
              <a:gdLst/>
              <a:ahLst/>
              <a:cxnLst/>
              <a:rect l="l" t="t" r="r" b="b"/>
              <a:pathLst>
                <a:path w="2139520" h="1015014">
                  <a:moveTo>
                    <a:pt x="0" y="0"/>
                  </a:moveTo>
                  <a:lnTo>
                    <a:pt x="2139520" y="0"/>
                  </a:lnTo>
                  <a:lnTo>
                    <a:pt x="2139520" y="1015014"/>
                  </a:lnTo>
                  <a:lnTo>
                    <a:pt x="0" y="1015014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2139520" cy="105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293255" y="372619"/>
            <a:ext cx="1538089" cy="1538089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1A27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214364" y="2110733"/>
            <a:ext cx="5942510" cy="39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9"/>
              </a:lnSpc>
              <a:spcBef>
                <a:spcPct val="0"/>
              </a:spcBef>
            </a:pPr>
            <a:r>
              <a:rPr lang="en-US" sz="2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Формувати лояльність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788193" y="2622410"/>
            <a:ext cx="6564592" cy="948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</a:pPr>
            <a:endParaRPr/>
          </a:p>
          <a:p>
            <a:pPr algn="just">
              <a:lnSpc>
                <a:spcPts val="2560"/>
              </a:lnSpc>
              <a:spcBef>
                <a:spcPct val="0"/>
              </a:spcBef>
            </a:pPr>
            <a:r>
              <a:rPr lang="en-US" sz="182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персоналізувати взаємодію, працювати з враженнями та стимулювати повторний вибір.</a:t>
            </a:r>
          </a:p>
        </p:txBody>
      </p:sp>
      <p:sp>
        <p:nvSpPr>
          <p:cNvPr id="34" name="Freeform 34"/>
          <p:cNvSpPr/>
          <p:nvPr/>
        </p:nvSpPr>
        <p:spPr>
          <a:xfrm>
            <a:off x="12692229" y="698814"/>
            <a:ext cx="828129" cy="885699"/>
          </a:xfrm>
          <a:custGeom>
            <a:avLst/>
            <a:gdLst/>
            <a:ahLst/>
            <a:cxnLst/>
            <a:rect l="l" t="t" r="r" b="b"/>
            <a:pathLst>
              <a:path w="828129" h="885699">
                <a:moveTo>
                  <a:pt x="0" y="0"/>
                </a:moveTo>
                <a:lnTo>
                  <a:pt x="828129" y="0"/>
                </a:lnTo>
                <a:lnTo>
                  <a:pt x="828129" y="885699"/>
                </a:lnTo>
                <a:lnTo>
                  <a:pt x="0" y="8856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713843" y="9373670"/>
            <a:ext cx="17574157" cy="582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60"/>
              </a:lnSpc>
              <a:spcBef>
                <a:spcPct val="0"/>
              </a:spcBef>
            </a:pPr>
            <a:r>
              <a:rPr lang="en-US" sz="3328">
                <a:solidFill>
                  <a:srgbClr val="382D90"/>
                </a:solidFill>
                <a:latin typeface="Libra Serif Modern"/>
                <a:ea typeface="Libra Serif Modern"/>
                <a:cs typeface="Libra Serif Modern"/>
                <a:sym typeface="Libra Serif Modern"/>
              </a:rPr>
              <a:t>Розуміти гостя. Передбачати його вибір. Створювати досвід, до якого хочеться повернутися.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 rot="2700000">
            <a:off x="9466067" y="8139056"/>
            <a:ext cx="7888591" cy="2997847"/>
            <a:chOff x="0" y="0"/>
            <a:chExt cx="2077654" cy="7895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77654" cy="789556"/>
            </a:xfrm>
            <a:custGeom>
              <a:avLst/>
              <a:gdLst/>
              <a:ahLst/>
              <a:cxnLst/>
              <a:rect l="l" t="t" r="r" b="b"/>
              <a:pathLst>
                <a:path w="2077654" h="789556">
                  <a:moveTo>
                    <a:pt x="0" y="0"/>
                  </a:moveTo>
                  <a:lnTo>
                    <a:pt x="2077654" y="0"/>
                  </a:lnTo>
                  <a:lnTo>
                    <a:pt x="2077654" y="789556"/>
                  </a:lnTo>
                  <a:lnTo>
                    <a:pt x="0" y="789556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77654" cy="827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13536748" y="10637312"/>
            <a:ext cx="7888591" cy="3759738"/>
            <a:chOff x="0" y="0"/>
            <a:chExt cx="2077654" cy="9902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77654" cy="990219"/>
            </a:xfrm>
            <a:custGeom>
              <a:avLst/>
              <a:gdLst/>
              <a:ahLst/>
              <a:cxnLst/>
              <a:rect l="l" t="t" r="r" b="b"/>
              <a:pathLst>
                <a:path w="2077654" h="990219">
                  <a:moveTo>
                    <a:pt x="0" y="0"/>
                  </a:moveTo>
                  <a:lnTo>
                    <a:pt x="2077654" y="0"/>
                  </a:lnTo>
                  <a:lnTo>
                    <a:pt x="2077654" y="990219"/>
                  </a:lnTo>
                  <a:lnTo>
                    <a:pt x="0" y="990219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77654" cy="1028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2700000">
            <a:off x="8372073" y="-3694936"/>
            <a:ext cx="8362177" cy="2915300"/>
            <a:chOff x="0" y="0"/>
            <a:chExt cx="2202384" cy="7678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02384" cy="767816"/>
            </a:xfrm>
            <a:custGeom>
              <a:avLst/>
              <a:gdLst/>
              <a:ahLst/>
              <a:cxnLst/>
              <a:rect l="l" t="t" r="r" b="b"/>
              <a:pathLst>
                <a:path w="2202384" h="767816">
                  <a:moveTo>
                    <a:pt x="0" y="0"/>
                  </a:moveTo>
                  <a:lnTo>
                    <a:pt x="2202384" y="0"/>
                  </a:lnTo>
                  <a:lnTo>
                    <a:pt x="2202384" y="767816"/>
                  </a:lnTo>
                  <a:lnTo>
                    <a:pt x="0" y="767816"/>
                  </a:lnTo>
                  <a:close/>
                </a:path>
              </a:pathLst>
            </a:custGeom>
            <a:solidFill>
              <a:srgbClr val="7FC7D9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202384" cy="805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2700000">
            <a:off x="13906826" y="-2313159"/>
            <a:ext cx="5527534" cy="11927506"/>
            <a:chOff x="0" y="0"/>
            <a:chExt cx="1455811" cy="31414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5811" cy="3141401"/>
            </a:xfrm>
            <a:custGeom>
              <a:avLst/>
              <a:gdLst/>
              <a:ahLst/>
              <a:cxnLst/>
              <a:rect l="l" t="t" r="r" b="b"/>
              <a:pathLst>
                <a:path w="1455811" h="3141401">
                  <a:moveTo>
                    <a:pt x="0" y="0"/>
                  </a:moveTo>
                  <a:lnTo>
                    <a:pt x="1455811" y="0"/>
                  </a:lnTo>
                  <a:lnTo>
                    <a:pt x="1455811" y="3141401"/>
                  </a:lnTo>
                  <a:lnTo>
                    <a:pt x="0" y="3141401"/>
                  </a:lnTo>
                  <a:close/>
                </a:path>
              </a:pathLst>
            </a:custGeom>
            <a:solidFill>
              <a:srgbClr val="36548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55811" cy="3179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84081" y="957508"/>
            <a:ext cx="8371983" cy="837198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9668794" y="1142221"/>
            <a:ext cx="8002557" cy="800255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3"/>
              <a:stretch>
                <a:fillRect l="-2188" b="-2188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203464" y="5310627"/>
            <a:ext cx="10424316" cy="209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4"/>
              </a:lnSpc>
            </a:pPr>
            <a:r>
              <a:rPr lang="en-US" sz="5744" b="1">
                <a:solidFill>
                  <a:srgbClr val="365486"/>
                </a:solidFill>
                <a:latin typeface="Gotham Bold"/>
                <a:ea typeface="Gotham Bold"/>
                <a:cs typeface="Gotham Bold"/>
                <a:sym typeface="Gotham Bold"/>
              </a:rPr>
              <a:t>ДЯКУЮ ЗА УВАГУ !</a:t>
            </a:r>
          </a:p>
          <a:p>
            <a:pPr algn="ctr">
              <a:lnSpc>
                <a:spcPts val="15110"/>
              </a:lnSpc>
            </a:pPr>
            <a:r>
              <a:rPr lang="en-US" sz="6044" b="1">
                <a:solidFill>
                  <a:srgbClr val="365486"/>
                </a:solidFill>
                <a:latin typeface="Libra Serif Modern Bold"/>
                <a:ea typeface="Libra Serif Modern Bold"/>
                <a:cs typeface="Libra Serif Modern Bold"/>
                <a:sym typeface="Libra Serif Modern Bold"/>
              </a:rPr>
              <a:t>ЗАПРОШУЮ НА КУРС ! </a:t>
            </a:r>
          </a:p>
        </p:txBody>
      </p:sp>
      <p:sp>
        <p:nvSpPr>
          <p:cNvPr id="20" name="Freeform 20"/>
          <p:cNvSpPr/>
          <p:nvPr/>
        </p:nvSpPr>
        <p:spPr>
          <a:xfrm>
            <a:off x="9037406" y="244573"/>
            <a:ext cx="2684216" cy="2684216"/>
          </a:xfrm>
          <a:custGeom>
            <a:avLst/>
            <a:gdLst/>
            <a:ahLst/>
            <a:cxnLst/>
            <a:rect l="l" t="t" r="r" b="b"/>
            <a:pathLst>
              <a:path w="2684216" h="2684216">
                <a:moveTo>
                  <a:pt x="0" y="0"/>
                </a:moveTo>
                <a:lnTo>
                  <a:pt x="2684216" y="0"/>
                </a:lnTo>
                <a:lnTo>
                  <a:pt x="2684216" y="2684216"/>
                </a:lnTo>
                <a:lnTo>
                  <a:pt x="0" y="26842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0" y="0"/>
            <a:ext cx="3125701" cy="3125701"/>
          </a:xfrm>
          <a:custGeom>
            <a:avLst/>
            <a:gdLst/>
            <a:ahLst/>
            <a:cxnLst/>
            <a:rect l="l" t="t" r="r" b="b"/>
            <a:pathLst>
              <a:path w="3125701" h="3125701">
                <a:moveTo>
                  <a:pt x="0" y="0"/>
                </a:moveTo>
                <a:lnTo>
                  <a:pt x="3125701" y="0"/>
                </a:lnTo>
                <a:lnTo>
                  <a:pt x="3125701" y="3125701"/>
                </a:lnTo>
                <a:lnTo>
                  <a:pt x="0" y="31257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1306</Words>
  <Application>Microsoft Office PowerPoint</Application>
  <PresentationFormat>Довільний</PresentationFormat>
  <Paragraphs>130</Paragraphs>
  <Slides>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20" baseType="lpstr">
      <vt:lpstr>Libra Serif Modern Bold</vt:lpstr>
      <vt:lpstr>Poppins Bold</vt:lpstr>
      <vt:lpstr>Calibri</vt:lpstr>
      <vt:lpstr>Merriweather</vt:lpstr>
      <vt:lpstr>Canva Sans Bold</vt:lpstr>
      <vt:lpstr>Poppins</vt:lpstr>
      <vt:lpstr>Canva Sans</vt:lpstr>
      <vt:lpstr>Gotham Bold</vt:lpstr>
      <vt:lpstr>Arial</vt:lpstr>
      <vt:lpstr>Libra Serif Modern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Споживча поведінка в індустрії гостинності</dc:title>
  <cp:lastModifiedBy>Лариса Петренко</cp:lastModifiedBy>
  <cp:revision>2</cp:revision>
  <dcterms:created xsi:type="dcterms:W3CDTF">2006-08-16T00:00:00Z</dcterms:created>
  <dcterms:modified xsi:type="dcterms:W3CDTF">2026-09-03T00:03:05Z</dcterms:modified>
  <dc:identifier>DAHUFDWvX28</dc:identifier>
</cp:coreProperties>
</file>